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4"/>
  </p:sldMasterIdLst>
  <p:notesMasterIdLst>
    <p:notesMasterId r:id="rId73"/>
  </p:notesMasterIdLst>
  <p:handoutMasterIdLst>
    <p:handoutMasterId r:id="rId74"/>
  </p:handoutMasterIdLst>
  <p:sldIdLst>
    <p:sldId id="444" r:id="rId5"/>
    <p:sldId id="456" r:id="rId6"/>
    <p:sldId id="457" r:id="rId7"/>
    <p:sldId id="453" r:id="rId8"/>
    <p:sldId id="667" r:id="rId9"/>
    <p:sldId id="809" r:id="rId10"/>
    <p:sldId id="814" r:id="rId11"/>
    <p:sldId id="810" r:id="rId12"/>
    <p:sldId id="750" r:id="rId13"/>
    <p:sldId id="812" r:id="rId14"/>
    <p:sldId id="751" r:id="rId15"/>
    <p:sldId id="752" r:id="rId16"/>
    <p:sldId id="811" r:id="rId17"/>
    <p:sldId id="588" r:id="rId18"/>
    <p:sldId id="728" r:id="rId19"/>
    <p:sldId id="730" r:id="rId20"/>
    <p:sldId id="754" r:id="rId21"/>
    <p:sldId id="755" r:id="rId22"/>
    <p:sldId id="756" r:id="rId23"/>
    <p:sldId id="758" r:id="rId24"/>
    <p:sldId id="759" r:id="rId25"/>
    <p:sldId id="760" r:id="rId26"/>
    <p:sldId id="761" r:id="rId27"/>
    <p:sldId id="762" r:id="rId28"/>
    <p:sldId id="763" r:id="rId29"/>
    <p:sldId id="764" r:id="rId30"/>
    <p:sldId id="766" r:id="rId31"/>
    <p:sldId id="767" r:id="rId32"/>
    <p:sldId id="768" r:id="rId33"/>
    <p:sldId id="769" r:id="rId34"/>
    <p:sldId id="770" r:id="rId35"/>
    <p:sldId id="771" r:id="rId36"/>
    <p:sldId id="772" r:id="rId37"/>
    <p:sldId id="773" r:id="rId38"/>
    <p:sldId id="775" r:id="rId39"/>
    <p:sldId id="776" r:id="rId40"/>
    <p:sldId id="777" r:id="rId41"/>
    <p:sldId id="778" r:id="rId42"/>
    <p:sldId id="779" r:id="rId43"/>
    <p:sldId id="780" r:id="rId44"/>
    <p:sldId id="781" r:id="rId45"/>
    <p:sldId id="782" r:id="rId46"/>
    <p:sldId id="783" r:id="rId47"/>
    <p:sldId id="784" r:id="rId48"/>
    <p:sldId id="785" r:id="rId49"/>
    <p:sldId id="786" r:id="rId50"/>
    <p:sldId id="787" r:id="rId51"/>
    <p:sldId id="788" r:id="rId52"/>
    <p:sldId id="789" r:id="rId53"/>
    <p:sldId id="790" r:id="rId54"/>
    <p:sldId id="791" r:id="rId55"/>
    <p:sldId id="792" r:id="rId56"/>
    <p:sldId id="793" r:id="rId57"/>
    <p:sldId id="794" r:id="rId58"/>
    <p:sldId id="795" r:id="rId59"/>
    <p:sldId id="796" r:id="rId60"/>
    <p:sldId id="797" r:id="rId61"/>
    <p:sldId id="813" r:id="rId62"/>
    <p:sldId id="801" r:id="rId63"/>
    <p:sldId id="802" r:id="rId64"/>
    <p:sldId id="803" r:id="rId65"/>
    <p:sldId id="804" r:id="rId66"/>
    <p:sldId id="805" r:id="rId67"/>
    <p:sldId id="806" r:id="rId68"/>
    <p:sldId id="807" r:id="rId69"/>
    <p:sldId id="808" r:id="rId70"/>
    <p:sldId id="591" r:id="rId71"/>
    <p:sldId id="522" r:id="rId72"/>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What Is Cloud ?" id="{F337B752-43EE-E240-97BA-1C4B1E2FF043}">
          <p14:sldIdLst>
            <p14:sldId id="444"/>
            <p14:sldId id="456"/>
            <p14:sldId id="457"/>
            <p14:sldId id="453"/>
            <p14:sldId id="667"/>
            <p14:sldId id="809"/>
            <p14:sldId id="814"/>
            <p14:sldId id="810"/>
            <p14:sldId id="750"/>
            <p14:sldId id="812"/>
            <p14:sldId id="751"/>
            <p14:sldId id="752"/>
            <p14:sldId id="811"/>
            <p14:sldId id="588"/>
          </p14:sldIdLst>
        </p14:section>
        <p14:section name="Windows Azure Cloud components" id="{07D007F9-AD00-A845-B059-EDBED9BFCD5D}">
          <p14:sldIdLst>
            <p14:sldId id="728"/>
            <p14:sldId id="730"/>
            <p14:sldId id="754"/>
            <p14:sldId id="755"/>
            <p14:sldId id="756"/>
            <p14:sldId id="758"/>
            <p14:sldId id="759"/>
            <p14:sldId id="760"/>
            <p14:sldId id="761"/>
            <p14:sldId id="762"/>
            <p14:sldId id="763"/>
            <p14:sldId id="764"/>
            <p14:sldId id="766"/>
            <p14:sldId id="767"/>
            <p14:sldId id="768"/>
            <p14:sldId id="769"/>
            <p14:sldId id="770"/>
            <p14:sldId id="771"/>
            <p14:sldId id="772"/>
            <p14:sldId id="773"/>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813"/>
            <p14:sldId id="801"/>
            <p14:sldId id="802"/>
            <p14:sldId id="803"/>
            <p14:sldId id="804"/>
            <p14:sldId id="805"/>
            <p14:sldId id="806"/>
            <p14:sldId id="807"/>
            <p14:sldId id="808"/>
            <p14:sldId id="591"/>
            <p14:sldId id="522"/>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E2C5"/>
    <a:srgbClr val="5F5F5F"/>
    <a:srgbClr val="808080"/>
    <a:srgbClr val="479B8F"/>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8" autoAdjust="0"/>
    <p:restoredTop sz="87478" autoAdjust="0"/>
  </p:normalViewPr>
  <p:slideViewPr>
    <p:cSldViewPr>
      <p:cViewPr>
        <p:scale>
          <a:sx n="93" d="100"/>
          <a:sy n="93" d="100"/>
        </p:scale>
        <p:origin x="1608" y="34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0" d="100"/>
          <a:sy n="50" d="100"/>
        </p:scale>
        <p:origin x="-174" y="-90"/>
      </p:cViewPr>
      <p:guideLst>
        <p:guide orient="horz" pos="2928"/>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887DDD-D8E9-44AC-967C-1251380A3CF0}"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fr-FR"/>
        </a:p>
      </dgm:t>
    </dgm:pt>
    <dgm:pt modelId="{A4971A2C-FAF4-42CD-A76F-42BFB29E94CF}">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err="1" smtClean="0"/>
            <a:t>Execution</a:t>
          </a:r>
          <a:r>
            <a:rPr lang="fr-FR" sz="2000" dirty="0" smtClean="0"/>
            <a:t> </a:t>
          </a:r>
          <a:r>
            <a:rPr lang="fr-FR" sz="2000" dirty="0" err="1" smtClean="0"/>
            <a:t>Models</a:t>
          </a:r>
          <a:endParaRPr lang="fr-FR" sz="2000" dirty="0"/>
        </a:p>
      </dgm:t>
    </dgm:pt>
    <dgm:pt modelId="{4B30F211-3A3E-44B1-A913-E159189011B4}" type="parTrans" cxnId="{A8EBABEC-53ED-4127-90E0-5A6A5138C5C7}">
      <dgm:prSet/>
      <dgm:spPr/>
      <dgm:t>
        <a:bodyPr/>
        <a:lstStyle/>
        <a:p>
          <a:endParaRPr lang="fr-FR"/>
        </a:p>
      </dgm:t>
    </dgm:pt>
    <dgm:pt modelId="{C8FB46A7-AFAF-47CA-A546-FA8B25857349}" type="sibTrans" cxnId="{A8EBABEC-53ED-4127-90E0-5A6A5138C5C7}">
      <dgm:prSet/>
      <dgm:spPr/>
      <dgm:t>
        <a:bodyPr/>
        <a:lstStyle/>
        <a:p>
          <a:endParaRPr lang="fr-FR"/>
        </a:p>
      </dgm:t>
    </dgm:pt>
    <dgm:pt modelId="{34E89456-0050-460E-A8EE-E778DA9EB54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1800" dirty="0" smtClean="0"/>
            <a:t>Data Management</a:t>
          </a:r>
          <a:endParaRPr lang="fr-FR" sz="1800" dirty="0"/>
        </a:p>
      </dgm:t>
    </dgm:pt>
    <dgm:pt modelId="{3CE37F5D-D187-4D26-993A-D59E5ABD8B1E}" type="parTrans" cxnId="{899B5506-FF49-4C60-88E3-70A06255A777}">
      <dgm:prSet/>
      <dgm:spPr/>
      <dgm:t>
        <a:bodyPr/>
        <a:lstStyle/>
        <a:p>
          <a:endParaRPr lang="fr-FR"/>
        </a:p>
      </dgm:t>
    </dgm:pt>
    <dgm:pt modelId="{83480AAA-AA4F-4285-BDB1-B468E6CFA389}" type="sibTrans" cxnId="{899B5506-FF49-4C60-88E3-70A06255A777}">
      <dgm:prSet/>
      <dgm:spPr/>
      <dgm:t>
        <a:bodyPr/>
        <a:lstStyle/>
        <a:p>
          <a:endParaRPr lang="fr-FR"/>
        </a:p>
      </dgm:t>
    </dgm:pt>
    <dgm:pt modelId="{EBA8E42D-5B81-486D-B334-1CD023266E9E}">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smtClean="0"/>
            <a:t>Networking</a:t>
          </a:r>
          <a:endParaRPr lang="fr-FR" sz="2000" dirty="0"/>
        </a:p>
      </dgm:t>
    </dgm:pt>
    <dgm:pt modelId="{42DFAE8D-7482-4DD9-9E00-B5C63EF74007}" type="parTrans" cxnId="{B49D4DC8-8AE9-4BDA-88A6-318D8C5E91F9}">
      <dgm:prSet/>
      <dgm:spPr/>
      <dgm:t>
        <a:bodyPr/>
        <a:lstStyle/>
        <a:p>
          <a:endParaRPr lang="fr-FR"/>
        </a:p>
      </dgm:t>
    </dgm:pt>
    <dgm:pt modelId="{6C077012-FA3C-4E9D-84EF-A101F5B02E0A}" type="sibTrans" cxnId="{B49D4DC8-8AE9-4BDA-88A6-318D8C5E91F9}">
      <dgm:prSet/>
      <dgm:spPr/>
      <dgm:t>
        <a:bodyPr/>
        <a:lstStyle/>
        <a:p>
          <a:endParaRPr lang="fr-FR"/>
        </a:p>
      </dgm:t>
    </dgm:pt>
    <dgm:pt modelId="{2C960014-9697-4DC6-8D2F-870E5EB9C5A1}">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smtClean="0"/>
            <a:t>Business </a:t>
          </a:r>
          <a:r>
            <a:rPr lang="fr-FR" sz="2000" dirty="0" err="1" smtClean="0"/>
            <a:t>Analytics</a:t>
          </a:r>
          <a:endParaRPr lang="fr-FR" sz="2000" dirty="0"/>
        </a:p>
      </dgm:t>
    </dgm:pt>
    <dgm:pt modelId="{0DEDA5C9-8F7C-4A3E-BA48-F458350CCAD4}" type="parTrans" cxnId="{E0EFCBC1-CA6C-4687-9777-6327C0242C92}">
      <dgm:prSet/>
      <dgm:spPr/>
      <dgm:t>
        <a:bodyPr/>
        <a:lstStyle/>
        <a:p>
          <a:endParaRPr lang="fr-FR"/>
        </a:p>
      </dgm:t>
    </dgm:pt>
    <dgm:pt modelId="{50F5D10E-A041-48C3-986D-DA24B4904C52}" type="sibTrans" cxnId="{E0EFCBC1-CA6C-4687-9777-6327C0242C92}">
      <dgm:prSet/>
      <dgm:spPr/>
      <dgm:t>
        <a:bodyPr/>
        <a:lstStyle/>
        <a:p>
          <a:endParaRPr lang="fr-FR"/>
        </a:p>
      </dgm:t>
    </dgm:pt>
    <dgm:pt modelId="{313C056F-33BD-41CF-B3ED-0727E1BDE65F}">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smtClean="0"/>
            <a:t>Messaging</a:t>
          </a:r>
          <a:endParaRPr lang="fr-FR" sz="2000" dirty="0"/>
        </a:p>
      </dgm:t>
    </dgm:pt>
    <dgm:pt modelId="{F06DDD58-0C35-4812-9A3B-ABAF822B05CD}" type="parTrans" cxnId="{5E45A005-99DE-40C8-A498-4FABBC6D1678}">
      <dgm:prSet/>
      <dgm:spPr/>
      <dgm:t>
        <a:bodyPr/>
        <a:lstStyle/>
        <a:p>
          <a:endParaRPr lang="fr-FR"/>
        </a:p>
      </dgm:t>
    </dgm:pt>
    <dgm:pt modelId="{EA0D3A58-32BA-4657-B257-6274BB2F10BA}" type="sibTrans" cxnId="{5E45A005-99DE-40C8-A498-4FABBC6D1678}">
      <dgm:prSet/>
      <dgm:spPr/>
      <dgm:t>
        <a:bodyPr/>
        <a:lstStyle/>
        <a:p>
          <a:endParaRPr lang="fr-FR"/>
        </a:p>
      </dgm:t>
    </dgm:pt>
    <dgm:pt modelId="{0D9B13B9-C5D1-4F90-AEC5-3620C6E135F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err="1" smtClean="0"/>
            <a:t>Caching</a:t>
          </a:r>
          <a:endParaRPr lang="fr-FR" sz="2000" dirty="0"/>
        </a:p>
      </dgm:t>
    </dgm:pt>
    <dgm:pt modelId="{71363606-D093-4B30-BC36-955EDAA26E1C}" type="parTrans" cxnId="{CD063004-5833-4E37-88FE-C187ED9CAEAD}">
      <dgm:prSet/>
      <dgm:spPr/>
      <dgm:t>
        <a:bodyPr/>
        <a:lstStyle/>
        <a:p>
          <a:endParaRPr lang="fr-FR"/>
        </a:p>
      </dgm:t>
    </dgm:pt>
    <dgm:pt modelId="{79CF0187-BE1A-4DC7-AB65-49F13FF55703}" type="sibTrans" cxnId="{CD063004-5833-4E37-88FE-C187ED9CAEAD}">
      <dgm:prSet/>
      <dgm:spPr/>
      <dgm:t>
        <a:bodyPr/>
        <a:lstStyle/>
        <a:p>
          <a:endParaRPr lang="fr-FR"/>
        </a:p>
      </dgm:t>
    </dgm:pt>
    <dgm:pt modelId="{8881A221-0379-4CFF-ADFE-889742D98D0A}">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err="1" smtClean="0"/>
            <a:t>Identity</a:t>
          </a:r>
          <a:endParaRPr lang="fr-FR" sz="2000" dirty="0"/>
        </a:p>
      </dgm:t>
    </dgm:pt>
    <dgm:pt modelId="{A718F79C-364A-476C-BF13-EF419DF1EA7F}" type="parTrans" cxnId="{175F8D2B-1A9B-425F-81B6-1518554D454D}">
      <dgm:prSet/>
      <dgm:spPr/>
      <dgm:t>
        <a:bodyPr/>
        <a:lstStyle/>
        <a:p>
          <a:endParaRPr lang="fr-FR"/>
        </a:p>
      </dgm:t>
    </dgm:pt>
    <dgm:pt modelId="{6D1E3BD8-AB8C-469A-B856-9F218FBEBD0E}" type="sibTrans" cxnId="{175F8D2B-1A9B-425F-81B6-1518554D454D}">
      <dgm:prSet/>
      <dgm:spPr/>
      <dgm:t>
        <a:bodyPr/>
        <a:lstStyle/>
        <a:p>
          <a:endParaRPr lang="fr-FR"/>
        </a:p>
      </dgm:t>
    </dgm:pt>
    <dgm:pt modelId="{BEC5B482-603F-49CC-823F-FC382BB55F21}">
      <dgm:prSet phldrT="[Text]" custT="1"/>
      <dgm:spPr/>
      <dgm:t>
        <a:bodyPr/>
        <a:lstStyle/>
        <a:p>
          <a:r>
            <a:rPr lang="fr-FR" sz="2000" dirty="0" smtClean="0"/>
            <a:t>HPC</a:t>
          </a:r>
          <a:endParaRPr lang="fr-FR" sz="2000" dirty="0"/>
        </a:p>
      </dgm:t>
    </dgm:pt>
    <dgm:pt modelId="{0C80845E-65C5-4564-B302-C0317D61F676}" type="parTrans" cxnId="{D08FEF86-A118-4553-B964-F27DC7D0D998}">
      <dgm:prSet/>
      <dgm:spPr/>
      <dgm:t>
        <a:bodyPr/>
        <a:lstStyle/>
        <a:p>
          <a:endParaRPr lang="fr-FR"/>
        </a:p>
      </dgm:t>
    </dgm:pt>
    <dgm:pt modelId="{62BC2821-1112-45AC-A355-EB9E123B0020}" type="sibTrans" cxnId="{D08FEF86-A118-4553-B964-F27DC7D0D998}">
      <dgm:prSet/>
      <dgm:spPr/>
      <dgm:t>
        <a:bodyPr/>
        <a:lstStyle/>
        <a:p>
          <a:endParaRPr lang="fr-FR"/>
        </a:p>
      </dgm:t>
    </dgm:pt>
    <dgm:pt modelId="{2FD82CFB-9EFA-4586-981D-3CB43A803056}">
      <dgm:prSet phldrT="[Text]" custT="1"/>
      <dgm:spPr/>
      <dgm:t>
        <a:bodyPr/>
        <a:lstStyle/>
        <a:p>
          <a:r>
            <a:rPr lang="fr-FR" sz="2000" dirty="0" smtClean="0"/>
            <a:t>Media</a:t>
          </a:r>
          <a:endParaRPr lang="fr-FR" sz="2000" dirty="0"/>
        </a:p>
      </dgm:t>
    </dgm:pt>
    <dgm:pt modelId="{494591A4-7B03-442E-8EB9-F4AB840F01CB}" type="parTrans" cxnId="{96BA9C3F-3C60-4050-9B73-B57F16E0441A}">
      <dgm:prSet/>
      <dgm:spPr/>
      <dgm:t>
        <a:bodyPr/>
        <a:lstStyle/>
        <a:p>
          <a:endParaRPr lang="fr-FR"/>
        </a:p>
      </dgm:t>
    </dgm:pt>
    <dgm:pt modelId="{C488C9C2-68D9-4098-A6FF-62CBE5315419}" type="sibTrans" cxnId="{96BA9C3F-3C60-4050-9B73-B57F16E0441A}">
      <dgm:prSet/>
      <dgm:spPr/>
      <dgm:t>
        <a:bodyPr/>
        <a:lstStyle/>
        <a:p>
          <a:endParaRPr lang="fr-FR"/>
        </a:p>
      </dgm:t>
    </dgm:pt>
    <dgm:pt modelId="{E8F78E20-C4B6-4CCC-A6AF-7654017CF596}">
      <dgm:prSet phldrT="[Text]" custT="1"/>
      <dgm:spPr/>
      <dgm:t>
        <a:bodyPr/>
        <a:lstStyle/>
        <a:p>
          <a:r>
            <a:rPr lang="fr-FR" sz="2000" dirty="0" smtClean="0"/>
            <a:t>Commerce</a:t>
          </a:r>
          <a:endParaRPr lang="fr-FR" sz="2000" dirty="0"/>
        </a:p>
      </dgm:t>
    </dgm:pt>
    <dgm:pt modelId="{EC10BBA6-7A1C-4534-970D-A34F19D3C316}" type="parTrans" cxnId="{0D6C61A0-BC9D-444B-89F5-63A7242F29FB}">
      <dgm:prSet/>
      <dgm:spPr/>
      <dgm:t>
        <a:bodyPr/>
        <a:lstStyle/>
        <a:p>
          <a:endParaRPr lang="fr-FR"/>
        </a:p>
      </dgm:t>
    </dgm:pt>
    <dgm:pt modelId="{AD5625E6-F70C-4CB3-82D2-7145354C5E90}" type="sibTrans" cxnId="{0D6C61A0-BC9D-444B-89F5-63A7242F29FB}">
      <dgm:prSet/>
      <dgm:spPr/>
      <dgm:t>
        <a:bodyPr/>
        <a:lstStyle/>
        <a:p>
          <a:endParaRPr lang="fr-FR"/>
        </a:p>
      </dgm:t>
    </dgm:pt>
    <dgm:pt modelId="{56BA689F-53FD-4054-8CC6-FF5E28D50D87}">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fr-FR" sz="2000" dirty="0" smtClean="0"/>
            <a:t>SDKs</a:t>
          </a:r>
          <a:endParaRPr lang="fr-FR" sz="2000" dirty="0"/>
        </a:p>
      </dgm:t>
    </dgm:pt>
    <dgm:pt modelId="{C3E6FAF5-1FDF-4771-87A7-8A5ECD9541C4}" type="parTrans" cxnId="{9A3F580D-BBD7-4439-80BA-3B3CB9BCA7C0}">
      <dgm:prSet/>
      <dgm:spPr/>
      <dgm:t>
        <a:bodyPr/>
        <a:lstStyle/>
        <a:p>
          <a:endParaRPr lang="fr-FR"/>
        </a:p>
      </dgm:t>
    </dgm:pt>
    <dgm:pt modelId="{CC62D9A7-ADA0-4DB3-BE79-9827A5AE45A7}" type="sibTrans" cxnId="{9A3F580D-BBD7-4439-80BA-3B3CB9BCA7C0}">
      <dgm:prSet/>
      <dgm:spPr/>
      <dgm:t>
        <a:bodyPr/>
        <a:lstStyle/>
        <a:p>
          <a:endParaRPr lang="fr-FR"/>
        </a:p>
      </dgm:t>
    </dgm:pt>
    <dgm:pt modelId="{7AEC7D81-634A-4519-8420-D9E527CDB39C}" type="pres">
      <dgm:prSet presAssocID="{87887DDD-D8E9-44AC-967C-1251380A3CF0}" presName="diagram" presStyleCnt="0">
        <dgm:presLayoutVars>
          <dgm:dir/>
          <dgm:resizeHandles val="exact"/>
        </dgm:presLayoutVars>
      </dgm:prSet>
      <dgm:spPr/>
      <dgm:t>
        <a:bodyPr/>
        <a:lstStyle/>
        <a:p>
          <a:endParaRPr lang="fr-FR"/>
        </a:p>
      </dgm:t>
    </dgm:pt>
    <dgm:pt modelId="{89BB6816-CDA0-4719-9C3D-F82BD97A08FF}" type="pres">
      <dgm:prSet presAssocID="{A4971A2C-FAF4-42CD-A76F-42BFB29E94CF}" presName="node" presStyleLbl="node1" presStyleIdx="0" presStyleCnt="11">
        <dgm:presLayoutVars>
          <dgm:bulletEnabled val="1"/>
        </dgm:presLayoutVars>
      </dgm:prSet>
      <dgm:spPr/>
      <dgm:t>
        <a:bodyPr/>
        <a:lstStyle/>
        <a:p>
          <a:endParaRPr lang="fr-FR"/>
        </a:p>
      </dgm:t>
    </dgm:pt>
    <dgm:pt modelId="{FECB5E2C-8C63-4AA9-A39C-6E2D6909F346}" type="pres">
      <dgm:prSet presAssocID="{C8FB46A7-AFAF-47CA-A546-FA8B25857349}" presName="sibTrans" presStyleCnt="0"/>
      <dgm:spPr/>
    </dgm:pt>
    <dgm:pt modelId="{AAAEE51D-C19C-45A9-9927-A3B72A975C02}" type="pres">
      <dgm:prSet presAssocID="{34E89456-0050-460E-A8EE-E778DA9EB546}" presName="node" presStyleLbl="node1" presStyleIdx="1" presStyleCnt="11">
        <dgm:presLayoutVars>
          <dgm:bulletEnabled val="1"/>
        </dgm:presLayoutVars>
      </dgm:prSet>
      <dgm:spPr/>
      <dgm:t>
        <a:bodyPr/>
        <a:lstStyle/>
        <a:p>
          <a:endParaRPr lang="fr-FR"/>
        </a:p>
      </dgm:t>
    </dgm:pt>
    <dgm:pt modelId="{ED47ED0D-41B5-4497-839A-ADE296CA9B1E}" type="pres">
      <dgm:prSet presAssocID="{83480AAA-AA4F-4285-BDB1-B468E6CFA389}" presName="sibTrans" presStyleCnt="0"/>
      <dgm:spPr/>
    </dgm:pt>
    <dgm:pt modelId="{B8DBD02F-D61F-429E-8CB8-DE78D2803CEE}" type="pres">
      <dgm:prSet presAssocID="{EBA8E42D-5B81-486D-B334-1CD023266E9E}" presName="node" presStyleLbl="node1" presStyleIdx="2" presStyleCnt="11">
        <dgm:presLayoutVars>
          <dgm:bulletEnabled val="1"/>
        </dgm:presLayoutVars>
      </dgm:prSet>
      <dgm:spPr/>
      <dgm:t>
        <a:bodyPr/>
        <a:lstStyle/>
        <a:p>
          <a:endParaRPr lang="fr-FR"/>
        </a:p>
      </dgm:t>
    </dgm:pt>
    <dgm:pt modelId="{552F5258-22D7-4ECB-A2CE-7A7A4CEA91AF}" type="pres">
      <dgm:prSet presAssocID="{6C077012-FA3C-4E9D-84EF-A101F5B02E0A}" presName="sibTrans" presStyleCnt="0"/>
      <dgm:spPr/>
    </dgm:pt>
    <dgm:pt modelId="{3723D7C4-2329-4868-9CD8-1DF775DCBCFA}" type="pres">
      <dgm:prSet presAssocID="{2C960014-9697-4DC6-8D2F-870E5EB9C5A1}" presName="node" presStyleLbl="node1" presStyleIdx="3" presStyleCnt="11">
        <dgm:presLayoutVars>
          <dgm:bulletEnabled val="1"/>
        </dgm:presLayoutVars>
      </dgm:prSet>
      <dgm:spPr/>
      <dgm:t>
        <a:bodyPr/>
        <a:lstStyle/>
        <a:p>
          <a:endParaRPr lang="fr-FR"/>
        </a:p>
      </dgm:t>
    </dgm:pt>
    <dgm:pt modelId="{38EE9C16-9EC7-4856-A85E-46D13E5DD24A}" type="pres">
      <dgm:prSet presAssocID="{50F5D10E-A041-48C3-986D-DA24B4904C52}" presName="sibTrans" presStyleCnt="0"/>
      <dgm:spPr/>
    </dgm:pt>
    <dgm:pt modelId="{4A959AFF-47C3-4ED4-AFDA-C96800049A7D}" type="pres">
      <dgm:prSet presAssocID="{313C056F-33BD-41CF-B3ED-0727E1BDE65F}" presName="node" presStyleLbl="node1" presStyleIdx="4" presStyleCnt="11">
        <dgm:presLayoutVars>
          <dgm:bulletEnabled val="1"/>
        </dgm:presLayoutVars>
      </dgm:prSet>
      <dgm:spPr/>
      <dgm:t>
        <a:bodyPr/>
        <a:lstStyle/>
        <a:p>
          <a:endParaRPr lang="fr-FR"/>
        </a:p>
      </dgm:t>
    </dgm:pt>
    <dgm:pt modelId="{9AB3E957-A9E5-442E-9532-C634FBEB6159}" type="pres">
      <dgm:prSet presAssocID="{EA0D3A58-32BA-4657-B257-6274BB2F10BA}" presName="sibTrans" presStyleCnt="0"/>
      <dgm:spPr/>
    </dgm:pt>
    <dgm:pt modelId="{C7C39C25-182D-4001-9348-9CCC9076F298}" type="pres">
      <dgm:prSet presAssocID="{0D9B13B9-C5D1-4F90-AEC5-3620C6E135F6}" presName="node" presStyleLbl="node1" presStyleIdx="5" presStyleCnt="11">
        <dgm:presLayoutVars>
          <dgm:bulletEnabled val="1"/>
        </dgm:presLayoutVars>
      </dgm:prSet>
      <dgm:spPr/>
      <dgm:t>
        <a:bodyPr/>
        <a:lstStyle/>
        <a:p>
          <a:endParaRPr lang="fr-FR"/>
        </a:p>
      </dgm:t>
    </dgm:pt>
    <dgm:pt modelId="{A41E7357-14D4-4435-B933-DA2914F0C57A}" type="pres">
      <dgm:prSet presAssocID="{79CF0187-BE1A-4DC7-AB65-49F13FF55703}" presName="sibTrans" presStyleCnt="0"/>
      <dgm:spPr/>
    </dgm:pt>
    <dgm:pt modelId="{8A8C1950-74AB-486C-818A-79BD1602FE83}" type="pres">
      <dgm:prSet presAssocID="{8881A221-0379-4CFF-ADFE-889742D98D0A}" presName="node" presStyleLbl="node1" presStyleIdx="6" presStyleCnt="11">
        <dgm:presLayoutVars>
          <dgm:bulletEnabled val="1"/>
        </dgm:presLayoutVars>
      </dgm:prSet>
      <dgm:spPr/>
      <dgm:t>
        <a:bodyPr/>
        <a:lstStyle/>
        <a:p>
          <a:endParaRPr lang="fr-FR"/>
        </a:p>
      </dgm:t>
    </dgm:pt>
    <dgm:pt modelId="{C7FD69ED-9309-4FC5-BB8B-98D9B4BF0A61}" type="pres">
      <dgm:prSet presAssocID="{6D1E3BD8-AB8C-469A-B856-9F218FBEBD0E}" presName="sibTrans" presStyleCnt="0"/>
      <dgm:spPr/>
    </dgm:pt>
    <dgm:pt modelId="{03F66825-7C2F-4B3B-9BAA-729ECDA40031}" type="pres">
      <dgm:prSet presAssocID="{BEC5B482-603F-49CC-823F-FC382BB55F21}" presName="node" presStyleLbl="node1" presStyleIdx="7" presStyleCnt="11">
        <dgm:presLayoutVars>
          <dgm:bulletEnabled val="1"/>
        </dgm:presLayoutVars>
      </dgm:prSet>
      <dgm:spPr/>
      <dgm:t>
        <a:bodyPr/>
        <a:lstStyle/>
        <a:p>
          <a:endParaRPr lang="fr-FR"/>
        </a:p>
      </dgm:t>
    </dgm:pt>
    <dgm:pt modelId="{A5B31237-F79A-415A-81E2-65823B3A3AA3}" type="pres">
      <dgm:prSet presAssocID="{62BC2821-1112-45AC-A355-EB9E123B0020}" presName="sibTrans" presStyleCnt="0"/>
      <dgm:spPr/>
    </dgm:pt>
    <dgm:pt modelId="{98E6096E-C99E-4644-9A44-50E845523F77}" type="pres">
      <dgm:prSet presAssocID="{2FD82CFB-9EFA-4586-981D-3CB43A803056}" presName="node" presStyleLbl="node1" presStyleIdx="8" presStyleCnt="11">
        <dgm:presLayoutVars>
          <dgm:bulletEnabled val="1"/>
        </dgm:presLayoutVars>
      </dgm:prSet>
      <dgm:spPr/>
      <dgm:t>
        <a:bodyPr/>
        <a:lstStyle/>
        <a:p>
          <a:endParaRPr lang="fr-FR"/>
        </a:p>
      </dgm:t>
    </dgm:pt>
    <dgm:pt modelId="{848498BC-C009-44C0-9682-9BFC4F5C2B86}" type="pres">
      <dgm:prSet presAssocID="{C488C9C2-68D9-4098-A6FF-62CBE5315419}" presName="sibTrans" presStyleCnt="0"/>
      <dgm:spPr/>
    </dgm:pt>
    <dgm:pt modelId="{08FA3A50-C5E7-4511-BB8A-1552B91034C9}" type="pres">
      <dgm:prSet presAssocID="{E8F78E20-C4B6-4CCC-A6AF-7654017CF596}" presName="node" presStyleLbl="node1" presStyleIdx="9" presStyleCnt="11">
        <dgm:presLayoutVars>
          <dgm:bulletEnabled val="1"/>
        </dgm:presLayoutVars>
      </dgm:prSet>
      <dgm:spPr/>
      <dgm:t>
        <a:bodyPr/>
        <a:lstStyle/>
        <a:p>
          <a:endParaRPr lang="fr-FR"/>
        </a:p>
      </dgm:t>
    </dgm:pt>
    <dgm:pt modelId="{82951688-8721-408D-9722-22932943F2ED}" type="pres">
      <dgm:prSet presAssocID="{AD5625E6-F70C-4CB3-82D2-7145354C5E90}" presName="sibTrans" presStyleCnt="0"/>
      <dgm:spPr/>
    </dgm:pt>
    <dgm:pt modelId="{3ADE20AA-EA88-40BA-9696-0881EEDB8D5F}" type="pres">
      <dgm:prSet presAssocID="{56BA689F-53FD-4054-8CC6-FF5E28D50D87}" presName="node" presStyleLbl="node1" presStyleIdx="10" presStyleCnt="11">
        <dgm:presLayoutVars>
          <dgm:bulletEnabled val="1"/>
        </dgm:presLayoutVars>
      </dgm:prSet>
      <dgm:spPr/>
      <dgm:t>
        <a:bodyPr/>
        <a:lstStyle/>
        <a:p>
          <a:endParaRPr lang="fr-FR"/>
        </a:p>
      </dgm:t>
    </dgm:pt>
  </dgm:ptLst>
  <dgm:cxnLst>
    <dgm:cxn modelId="{D64AC60B-A347-4DA5-9577-8B0B71DF588C}" type="presOf" srcId="{2C960014-9697-4DC6-8D2F-870E5EB9C5A1}" destId="{3723D7C4-2329-4868-9CD8-1DF775DCBCFA}" srcOrd="0" destOrd="0" presId="urn:microsoft.com/office/officeart/2005/8/layout/default#1"/>
    <dgm:cxn modelId="{6078F742-B565-406E-B68B-76E997B5D79F}" type="presOf" srcId="{2FD82CFB-9EFA-4586-981D-3CB43A803056}" destId="{98E6096E-C99E-4644-9A44-50E845523F77}" srcOrd="0" destOrd="0" presId="urn:microsoft.com/office/officeart/2005/8/layout/default#1"/>
    <dgm:cxn modelId="{899B5506-FF49-4C60-88E3-70A06255A777}" srcId="{87887DDD-D8E9-44AC-967C-1251380A3CF0}" destId="{34E89456-0050-460E-A8EE-E778DA9EB546}" srcOrd="1" destOrd="0" parTransId="{3CE37F5D-D187-4D26-993A-D59E5ABD8B1E}" sibTransId="{83480AAA-AA4F-4285-BDB1-B468E6CFA389}"/>
    <dgm:cxn modelId="{A8EBABEC-53ED-4127-90E0-5A6A5138C5C7}" srcId="{87887DDD-D8E9-44AC-967C-1251380A3CF0}" destId="{A4971A2C-FAF4-42CD-A76F-42BFB29E94CF}" srcOrd="0" destOrd="0" parTransId="{4B30F211-3A3E-44B1-A913-E159189011B4}" sibTransId="{C8FB46A7-AFAF-47CA-A546-FA8B25857349}"/>
    <dgm:cxn modelId="{B49D4DC8-8AE9-4BDA-88A6-318D8C5E91F9}" srcId="{87887DDD-D8E9-44AC-967C-1251380A3CF0}" destId="{EBA8E42D-5B81-486D-B334-1CD023266E9E}" srcOrd="2" destOrd="0" parTransId="{42DFAE8D-7482-4DD9-9E00-B5C63EF74007}" sibTransId="{6C077012-FA3C-4E9D-84EF-A101F5B02E0A}"/>
    <dgm:cxn modelId="{0D6C61A0-BC9D-444B-89F5-63A7242F29FB}" srcId="{87887DDD-D8E9-44AC-967C-1251380A3CF0}" destId="{E8F78E20-C4B6-4CCC-A6AF-7654017CF596}" srcOrd="9" destOrd="0" parTransId="{EC10BBA6-7A1C-4534-970D-A34F19D3C316}" sibTransId="{AD5625E6-F70C-4CB3-82D2-7145354C5E90}"/>
    <dgm:cxn modelId="{37A7C27D-32D4-4BE1-8468-803FD75E257F}" type="presOf" srcId="{A4971A2C-FAF4-42CD-A76F-42BFB29E94CF}" destId="{89BB6816-CDA0-4719-9C3D-F82BD97A08FF}" srcOrd="0" destOrd="0" presId="urn:microsoft.com/office/officeart/2005/8/layout/default#1"/>
    <dgm:cxn modelId="{C442B60E-EF67-4DF9-B82E-675735BFE606}" type="presOf" srcId="{34E89456-0050-460E-A8EE-E778DA9EB546}" destId="{AAAEE51D-C19C-45A9-9927-A3B72A975C02}" srcOrd="0" destOrd="0" presId="urn:microsoft.com/office/officeart/2005/8/layout/default#1"/>
    <dgm:cxn modelId="{80C5ABCE-307C-4A21-8047-075502C3B075}" type="presOf" srcId="{313C056F-33BD-41CF-B3ED-0727E1BDE65F}" destId="{4A959AFF-47C3-4ED4-AFDA-C96800049A7D}" srcOrd="0" destOrd="0" presId="urn:microsoft.com/office/officeart/2005/8/layout/default#1"/>
    <dgm:cxn modelId="{7530B172-5B5E-4E7D-AD08-E98AE1FCE41A}" type="presOf" srcId="{8881A221-0379-4CFF-ADFE-889742D98D0A}" destId="{8A8C1950-74AB-486C-818A-79BD1602FE83}" srcOrd="0" destOrd="0" presId="urn:microsoft.com/office/officeart/2005/8/layout/default#1"/>
    <dgm:cxn modelId="{8AFF9ABB-76BC-40E6-B1A4-73FD3B78CA9B}" type="presOf" srcId="{BEC5B482-603F-49CC-823F-FC382BB55F21}" destId="{03F66825-7C2F-4B3B-9BAA-729ECDA40031}" srcOrd="0" destOrd="0" presId="urn:microsoft.com/office/officeart/2005/8/layout/default#1"/>
    <dgm:cxn modelId="{261F1D71-D128-4130-9EA8-6E455A5D8677}" type="presOf" srcId="{87887DDD-D8E9-44AC-967C-1251380A3CF0}" destId="{7AEC7D81-634A-4519-8420-D9E527CDB39C}" srcOrd="0" destOrd="0" presId="urn:microsoft.com/office/officeart/2005/8/layout/default#1"/>
    <dgm:cxn modelId="{D08FEF86-A118-4553-B964-F27DC7D0D998}" srcId="{87887DDD-D8E9-44AC-967C-1251380A3CF0}" destId="{BEC5B482-603F-49CC-823F-FC382BB55F21}" srcOrd="7" destOrd="0" parTransId="{0C80845E-65C5-4564-B302-C0317D61F676}" sibTransId="{62BC2821-1112-45AC-A355-EB9E123B0020}"/>
    <dgm:cxn modelId="{5E45A005-99DE-40C8-A498-4FABBC6D1678}" srcId="{87887DDD-D8E9-44AC-967C-1251380A3CF0}" destId="{313C056F-33BD-41CF-B3ED-0727E1BDE65F}" srcOrd="4" destOrd="0" parTransId="{F06DDD58-0C35-4812-9A3B-ABAF822B05CD}" sibTransId="{EA0D3A58-32BA-4657-B257-6274BB2F10BA}"/>
    <dgm:cxn modelId="{3FA190E3-B0E0-46EA-B66A-59E8EC121FC2}" type="presOf" srcId="{E8F78E20-C4B6-4CCC-A6AF-7654017CF596}" destId="{08FA3A50-C5E7-4511-BB8A-1552B91034C9}" srcOrd="0" destOrd="0" presId="urn:microsoft.com/office/officeart/2005/8/layout/default#1"/>
    <dgm:cxn modelId="{E0EFCBC1-CA6C-4687-9777-6327C0242C92}" srcId="{87887DDD-D8E9-44AC-967C-1251380A3CF0}" destId="{2C960014-9697-4DC6-8D2F-870E5EB9C5A1}" srcOrd="3" destOrd="0" parTransId="{0DEDA5C9-8F7C-4A3E-BA48-F458350CCAD4}" sibTransId="{50F5D10E-A041-48C3-986D-DA24B4904C52}"/>
    <dgm:cxn modelId="{6715CB7F-A11F-4DCF-A11E-C2F3B01B75ED}" type="presOf" srcId="{56BA689F-53FD-4054-8CC6-FF5E28D50D87}" destId="{3ADE20AA-EA88-40BA-9696-0881EEDB8D5F}" srcOrd="0" destOrd="0" presId="urn:microsoft.com/office/officeart/2005/8/layout/default#1"/>
    <dgm:cxn modelId="{96BA9C3F-3C60-4050-9B73-B57F16E0441A}" srcId="{87887DDD-D8E9-44AC-967C-1251380A3CF0}" destId="{2FD82CFB-9EFA-4586-981D-3CB43A803056}" srcOrd="8" destOrd="0" parTransId="{494591A4-7B03-442E-8EB9-F4AB840F01CB}" sibTransId="{C488C9C2-68D9-4098-A6FF-62CBE5315419}"/>
    <dgm:cxn modelId="{175F8D2B-1A9B-425F-81B6-1518554D454D}" srcId="{87887DDD-D8E9-44AC-967C-1251380A3CF0}" destId="{8881A221-0379-4CFF-ADFE-889742D98D0A}" srcOrd="6" destOrd="0" parTransId="{A718F79C-364A-476C-BF13-EF419DF1EA7F}" sibTransId="{6D1E3BD8-AB8C-469A-B856-9F218FBEBD0E}"/>
    <dgm:cxn modelId="{CD063004-5833-4E37-88FE-C187ED9CAEAD}" srcId="{87887DDD-D8E9-44AC-967C-1251380A3CF0}" destId="{0D9B13B9-C5D1-4F90-AEC5-3620C6E135F6}" srcOrd="5" destOrd="0" parTransId="{71363606-D093-4B30-BC36-955EDAA26E1C}" sibTransId="{79CF0187-BE1A-4DC7-AB65-49F13FF55703}"/>
    <dgm:cxn modelId="{DAAFAE92-16C5-4EB4-AAD2-06343592A07B}" type="presOf" srcId="{0D9B13B9-C5D1-4F90-AEC5-3620C6E135F6}" destId="{C7C39C25-182D-4001-9348-9CCC9076F298}" srcOrd="0" destOrd="0" presId="urn:microsoft.com/office/officeart/2005/8/layout/default#1"/>
    <dgm:cxn modelId="{54F2D431-2103-44B8-AEDF-C0043D3BD8FC}" type="presOf" srcId="{EBA8E42D-5B81-486D-B334-1CD023266E9E}" destId="{B8DBD02F-D61F-429E-8CB8-DE78D2803CEE}" srcOrd="0" destOrd="0" presId="urn:microsoft.com/office/officeart/2005/8/layout/default#1"/>
    <dgm:cxn modelId="{9A3F580D-BBD7-4439-80BA-3B3CB9BCA7C0}" srcId="{87887DDD-D8E9-44AC-967C-1251380A3CF0}" destId="{56BA689F-53FD-4054-8CC6-FF5E28D50D87}" srcOrd="10" destOrd="0" parTransId="{C3E6FAF5-1FDF-4771-87A7-8A5ECD9541C4}" sibTransId="{CC62D9A7-ADA0-4DB3-BE79-9827A5AE45A7}"/>
    <dgm:cxn modelId="{C92855E5-FD17-4C8A-8EA0-ED0C60DE7C3F}" type="presParOf" srcId="{7AEC7D81-634A-4519-8420-D9E527CDB39C}" destId="{89BB6816-CDA0-4719-9C3D-F82BD97A08FF}" srcOrd="0" destOrd="0" presId="urn:microsoft.com/office/officeart/2005/8/layout/default#1"/>
    <dgm:cxn modelId="{F6701DB0-9C33-4F18-A4C5-C19CE73AFA2D}" type="presParOf" srcId="{7AEC7D81-634A-4519-8420-D9E527CDB39C}" destId="{FECB5E2C-8C63-4AA9-A39C-6E2D6909F346}" srcOrd="1" destOrd="0" presId="urn:microsoft.com/office/officeart/2005/8/layout/default#1"/>
    <dgm:cxn modelId="{6373DB93-6205-40B8-953D-2B95E61AD822}" type="presParOf" srcId="{7AEC7D81-634A-4519-8420-D9E527CDB39C}" destId="{AAAEE51D-C19C-45A9-9927-A3B72A975C02}" srcOrd="2" destOrd="0" presId="urn:microsoft.com/office/officeart/2005/8/layout/default#1"/>
    <dgm:cxn modelId="{79E1B0A3-3C80-410E-BD5B-CFCD20DC1E6D}" type="presParOf" srcId="{7AEC7D81-634A-4519-8420-D9E527CDB39C}" destId="{ED47ED0D-41B5-4497-839A-ADE296CA9B1E}" srcOrd="3" destOrd="0" presId="urn:microsoft.com/office/officeart/2005/8/layout/default#1"/>
    <dgm:cxn modelId="{F30B6864-A9E1-46A9-955A-75EA797D7BA7}" type="presParOf" srcId="{7AEC7D81-634A-4519-8420-D9E527CDB39C}" destId="{B8DBD02F-D61F-429E-8CB8-DE78D2803CEE}" srcOrd="4" destOrd="0" presId="urn:microsoft.com/office/officeart/2005/8/layout/default#1"/>
    <dgm:cxn modelId="{97DAA32F-0413-417E-9ED6-BFA10618C327}" type="presParOf" srcId="{7AEC7D81-634A-4519-8420-D9E527CDB39C}" destId="{552F5258-22D7-4ECB-A2CE-7A7A4CEA91AF}" srcOrd="5" destOrd="0" presId="urn:microsoft.com/office/officeart/2005/8/layout/default#1"/>
    <dgm:cxn modelId="{F96B610C-3A80-42D8-A6C0-677B253B4D13}" type="presParOf" srcId="{7AEC7D81-634A-4519-8420-D9E527CDB39C}" destId="{3723D7C4-2329-4868-9CD8-1DF775DCBCFA}" srcOrd="6" destOrd="0" presId="urn:microsoft.com/office/officeart/2005/8/layout/default#1"/>
    <dgm:cxn modelId="{F3E2831F-E167-435B-917D-F207D36AC635}" type="presParOf" srcId="{7AEC7D81-634A-4519-8420-D9E527CDB39C}" destId="{38EE9C16-9EC7-4856-A85E-46D13E5DD24A}" srcOrd="7" destOrd="0" presId="urn:microsoft.com/office/officeart/2005/8/layout/default#1"/>
    <dgm:cxn modelId="{0253B4DB-7512-4EA3-8A46-B91046CE0203}" type="presParOf" srcId="{7AEC7D81-634A-4519-8420-D9E527CDB39C}" destId="{4A959AFF-47C3-4ED4-AFDA-C96800049A7D}" srcOrd="8" destOrd="0" presId="urn:microsoft.com/office/officeart/2005/8/layout/default#1"/>
    <dgm:cxn modelId="{198F3922-5C0C-439D-817F-D23C7008185E}" type="presParOf" srcId="{7AEC7D81-634A-4519-8420-D9E527CDB39C}" destId="{9AB3E957-A9E5-442E-9532-C634FBEB6159}" srcOrd="9" destOrd="0" presId="urn:microsoft.com/office/officeart/2005/8/layout/default#1"/>
    <dgm:cxn modelId="{0F39C843-2C3B-4FDC-8186-E351A113B145}" type="presParOf" srcId="{7AEC7D81-634A-4519-8420-D9E527CDB39C}" destId="{C7C39C25-182D-4001-9348-9CCC9076F298}" srcOrd="10" destOrd="0" presId="urn:microsoft.com/office/officeart/2005/8/layout/default#1"/>
    <dgm:cxn modelId="{032C10D7-4744-4B55-B00F-4DBDE17246AF}" type="presParOf" srcId="{7AEC7D81-634A-4519-8420-D9E527CDB39C}" destId="{A41E7357-14D4-4435-B933-DA2914F0C57A}" srcOrd="11" destOrd="0" presId="urn:microsoft.com/office/officeart/2005/8/layout/default#1"/>
    <dgm:cxn modelId="{055652D1-A8DD-4723-8752-AB4BC4EBF354}" type="presParOf" srcId="{7AEC7D81-634A-4519-8420-D9E527CDB39C}" destId="{8A8C1950-74AB-486C-818A-79BD1602FE83}" srcOrd="12" destOrd="0" presId="urn:microsoft.com/office/officeart/2005/8/layout/default#1"/>
    <dgm:cxn modelId="{B54C3454-A44F-4264-B21E-FD9E0AD81E95}" type="presParOf" srcId="{7AEC7D81-634A-4519-8420-D9E527CDB39C}" destId="{C7FD69ED-9309-4FC5-BB8B-98D9B4BF0A61}" srcOrd="13" destOrd="0" presId="urn:microsoft.com/office/officeart/2005/8/layout/default#1"/>
    <dgm:cxn modelId="{F0EE958A-0754-45E7-B769-92B3C4E65BA0}" type="presParOf" srcId="{7AEC7D81-634A-4519-8420-D9E527CDB39C}" destId="{03F66825-7C2F-4B3B-9BAA-729ECDA40031}" srcOrd="14" destOrd="0" presId="urn:microsoft.com/office/officeart/2005/8/layout/default#1"/>
    <dgm:cxn modelId="{773AA672-939A-482C-A51C-7B52927DA292}" type="presParOf" srcId="{7AEC7D81-634A-4519-8420-D9E527CDB39C}" destId="{A5B31237-F79A-415A-81E2-65823B3A3AA3}" srcOrd="15" destOrd="0" presId="urn:microsoft.com/office/officeart/2005/8/layout/default#1"/>
    <dgm:cxn modelId="{B07125A9-70A2-4514-9B71-3CA202DB6D74}" type="presParOf" srcId="{7AEC7D81-634A-4519-8420-D9E527CDB39C}" destId="{98E6096E-C99E-4644-9A44-50E845523F77}" srcOrd="16" destOrd="0" presId="urn:microsoft.com/office/officeart/2005/8/layout/default#1"/>
    <dgm:cxn modelId="{EBF4E333-0FCB-4919-822E-B84A4D3C8B47}" type="presParOf" srcId="{7AEC7D81-634A-4519-8420-D9E527CDB39C}" destId="{848498BC-C009-44C0-9682-9BFC4F5C2B86}" srcOrd="17" destOrd="0" presId="urn:microsoft.com/office/officeart/2005/8/layout/default#1"/>
    <dgm:cxn modelId="{3118D70E-C8D2-41B8-AEB2-483200B09BB7}" type="presParOf" srcId="{7AEC7D81-634A-4519-8420-D9E527CDB39C}" destId="{08FA3A50-C5E7-4511-BB8A-1552B91034C9}" srcOrd="18" destOrd="0" presId="urn:microsoft.com/office/officeart/2005/8/layout/default#1"/>
    <dgm:cxn modelId="{B44039E3-587D-45FE-AAF4-41F466567B7B}" type="presParOf" srcId="{7AEC7D81-634A-4519-8420-D9E527CDB39C}" destId="{82951688-8721-408D-9722-22932943F2ED}" srcOrd="19" destOrd="0" presId="urn:microsoft.com/office/officeart/2005/8/layout/default#1"/>
    <dgm:cxn modelId="{795EB50C-2BC5-469F-8649-AA702CB3D2F4}" type="presParOf" srcId="{7AEC7D81-634A-4519-8420-D9E527CDB39C}" destId="{3ADE20AA-EA88-40BA-9696-0881EEDB8D5F}" srcOrd="20"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B6816-CDA0-4719-9C3D-F82BD97A08FF}">
      <dsp:nvSpPr>
        <dsp:cNvPr id="0" name=""/>
        <dsp:cNvSpPr/>
      </dsp:nvSpPr>
      <dsp:spPr>
        <a:xfrm>
          <a:off x="579599" y="36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err="1" smtClean="0"/>
            <a:t>Execution</a:t>
          </a:r>
          <a:r>
            <a:rPr lang="fr-FR" sz="2000" kern="1200" dirty="0" smtClean="0"/>
            <a:t> </a:t>
          </a:r>
          <a:r>
            <a:rPr lang="fr-FR" sz="2000" kern="1200" dirty="0" err="1" smtClean="0"/>
            <a:t>Models</a:t>
          </a:r>
          <a:endParaRPr lang="fr-FR" sz="2000" kern="1200" dirty="0"/>
        </a:p>
      </dsp:txBody>
      <dsp:txXfrm>
        <a:off x="579599" y="3618"/>
        <a:ext cx="1449000" cy="869400"/>
      </dsp:txXfrm>
    </dsp:sp>
    <dsp:sp modelId="{AAAEE51D-C19C-45A9-9927-A3B72A975C02}">
      <dsp:nvSpPr>
        <dsp:cNvPr id="0" name=""/>
        <dsp:cNvSpPr/>
      </dsp:nvSpPr>
      <dsp:spPr>
        <a:xfrm>
          <a:off x="2173500" y="36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800" kern="1200" dirty="0" smtClean="0"/>
            <a:t>Data Management</a:t>
          </a:r>
          <a:endParaRPr lang="fr-FR" sz="1800" kern="1200" dirty="0"/>
        </a:p>
      </dsp:txBody>
      <dsp:txXfrm>
        <a:off x="2173500" y="3618"/>
        <a:ext cx="1449000" cy="869400"/>
      </dsp:txXfrm>
    </dsp:sp>
    <dsp:sp modelId="{B8DBD02F-D61F-429E-8CB8-DE78D2803CEE}">
      <dsp:nvSpPr>
        <dsp:cNvPr id="0" name=""/>
        <dsp:cNvSpPr/>
      </dsp:nvSpPr>
      <dsp:spPr>
        <a:xfrm>
          <a:off x="3767400" y="36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Networking</a:t>
          </a:r>
          <a:endParaRPr lang="fr-FR" sz="2000" kern="1200" dirty="0"/>
        </a:p>
      </dsp:txBody>
      <dsp:txXfrm>
        <a:off x="3767400" y="3618"/>
        <a:ext cx="1449000" cy="869400"/>
      </dsp:txXfrm>
    </dsp:sp>
    <dsp:sp modelId="{3723D7C4-2329-4868-9CD8-1DF775DCBCFA}">
      <dsp:nvSpPr>
        <dsp:cNvPr id="0" name=""/>
        <dsp:cNvSpPr/>
      </dsp:nvSpPr>
      <dsp:spPr>
        <a:xfrm>
          <a:off x="579599" y="10179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Business </a:t>
          </a:r>
          <a:r>
            <a:rPr lang="fr-FR" sz="2000" kern="1200" dirty="0" err="1" smtClean="0"/>
            <a:t>Analytics</a:t>
          </a:r>
          <a:endParaRPr lang="fr-FR" sz="2000" kern="1200" dirty="0"/>
        </a:p>
      </dsp:txBody>
      <dsp:txXfrm>
        <a:off x="579599" y="1017918"/>
        <a:ext cx="1449000" cy="869400"/>
      </dsp:txXfrm>
    </dsp:sp>
    <dsp:sp modelId="{4A959AFF-47C3-4ED4-AFDA-C96800049A7D}">
      <dsp:nvSpPr>
        <dsp:cNvPr id="0" name=""/>
        <dsp:cNvSpPr/>
      </dsp:nvSpPr>
      <dsp:spPr>
        <a:xfrm>
          <a:off x="2173500" y="10179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Messaging</a:t>
          </a:r>
          <a:endParaRPr lang="fr-FR" sz="2000" kern="1200" dirty="0"/>
        </a:p>
      </dsp:txBody>
      <dsp:txXfrm>
        <a:off x="2173500" y="1017918"/>
        <a:ext cx="1449000" cy="869400"/>
      </dsp:txXfrm>
    </dsp:sp>
    <dsp:sp modelId="{C7C39C25-182D-4001-9348-9CCC9076F298}">
      <dsp:nvSpPr>
        <dsp:cNvPr id="0" name=""/>
        <dsp:cNvSpPr/>
      </dsp:nvSpPr>
      <dsp:spPr>
        <a:xfrm>
          <a:off x="3767400" y="10179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err="1" smtClean="0"/>
            <a:t>Caching</a:t>
          </a:r>
          <a:endParaRPr lang="fr-FR" sz="2000" kern="1200" dirty="0"/>
        </a:p>
      </dsp:txBody>
      <dsp:txXfrm>
        <a:off x="3767400" y="1017918"/>
        <a:ext cx="1449000" cy="869400"/>
      </dsp:txXfrm>
    </dsp:sp>
    <dsp:sp modelId="{8A8C1950-74AB-486C-818A-79BD1602FE83}">
      <dsp:nvSpPr>
        <dsp:cNvPr id="0" name=""/>
        <dsp:cNvSpPr/>
      </dsp:nvSpPr>
      <dsp:spPr>
        <a:xfrm>
          <a:off x="579599" y="20322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err="1" smtClean="0"/>
            <a:t>Identity</a:t>
          </a:r>
          <a:endParaRPr lang="fr-FR" sz="2000" kern="1200" dirty="0"/>
        </a:p>
      </dsp:txBody>
      <dsp:txXfrm>
        <a:off x="579599" y="2032218"/>
        <a:ext cx="1449000" cy="869400"/>
      </dsp:txXfrm>
    </dsp:sp>
    <dsp:sp modelId="{03F66825-7C2F-4B3B-9BAA-729ECDA40031}">
      <dsp:nvSpPr>
        <dsp:cNvPr id="0" name=""/>
        <dsp:cNvSpPr/>
      </dsp:nvSpPr>
      <dsp:spPr>
        <a:xfrm>
          <a:off x="2173500" y="2032218"/>
          <a:ext cx="1449000" cy="8694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HPC</a:t>
          </a:r>
          <a:endParaRPr lang="fr-FR" sz="2000" kern="1200" dirty="0"/>
        </a:p>
      </dsp:txBody>
      <dsp:txXfrm>
        <a:off x="2173500" y="2032218"/>
        <a:ext cx="1449000" cy="869400"/>
      </dsp:txXfrm>
    </dsp:sp>
    <dsp:sp modelId="{98E6096E-C99E-4644-9A44-50E845523F77}">
      <dsp:nvSpPr>
        <dsp:cNvPr id="0" name=""/>
        <dsp:cNvSpPr/>
      </dsp:nvSpPr>
      <dsp:spPr>
        <a:xfrm>
          <a:off x="3767400" y="2032218"/>
          <a:ext cx="1449000" cy="8694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Media</a:t>
          </a:r>
          <a:endParaRPr lang="fr-FR" sz="2000" kern="1200" dirty="0"/>
        </a:p>
      </dsp:txBody>
      <dsp:txXfrm>
        <a:off x="3767400" y="2032218"/>
        <a:ext cx="1449000" cy="869400"/>
      </dsp:txXfrm>
    </dsp:sp>
    <dsp:sp modelId="{08FA3A50-C5E7-4511-BB8A-1552B91034C9}">
      <dsp:nvSpPr>
        <dsp:cNvPr id="0" name=""/>
        <dsp:cNvSpPr/>
      </dsp:nvSpPr>
      <dsp:spPr>
        <a:xfrm>
          <a:off x="1376549" y="3046518"/>
          <a:ext cx="1449000" cy="8694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Commerce</a:t>
          </a:r>
          <a:endParaRPr lang="fr-FR" sz="2000" kern="1200" dirty="0"/>
        </a:p>
      </dsp:txBody>
      <dsp:txXfrm>
        <a:off x="1376549" y="3046518"/>
        <a:ext cx="1449000" cy="869400"/>
      </dsp:txXfrm>
    </dsp:sp>
    <dsp:sp modelId="{3ADE20AA-EA88-40BA-9696-0881EEDB8D5F}">
      <dsp:nvSpPr>
        <dsp:cNvPr id="0" name=""/>
        <dsp:cNvSpPr/>
      </dsp:nvSpPr>
      <dsp:spPr>
        <a:xfrm>
          <a:off x="2970450" y="3046518"/>
          <a:ext cx="1449000" cy="86940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SDKs</a:t>
          </a:r>
          <a:endParaRPr lang="fr-FR" sz="2000" kern="1200" dirty="0"/>
        </a:p>
      </dsp:txBody>
      <dsp:txXfrm>
        <a:off x="2970450" y="3046518"/>
        <a:ext cx="1449000" cy="8694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36397F7C-9109-41AA-AF3F-C9CBB169BBFF}" type="datetime1">
              <a:rPr lang="en-US"/>
              <a:pPr/>
              <a:t>1/19/16</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7C415679-3D27-438F-AC74-489F5AF5739C}" type="slidenum">
              <a:rPr lang="en-US"/>
              <a:pPr/>
              <a:t>‹#›</a:t>
            </a:fld>
            <a:endParaRPr lang="en-US"/>
          </a:p>
        </p:txBody>
      </p:sp>
    </p:spTree>
    <p:extLst>
      <p:ext uri="{BB962C8B-B14F-4D97-AF65-F5344CB8AC3E}">
        <p14:creationId xmlns:p14="http://schemas.microsoft.com/office/powerpoint/2010/main" val="544668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7EF0411E-54B7-49D7-BF23-01683CC1CD67}" type="datetime1">
              <a:rPr lang="en-US"/>
              <a:pPr/>
              <a:t>1/19/16</a:t>
            </a:fld>
            <a:endParaRPr lang="en-US"/>
          </a:p>
        </p:txBody>
      </p:sp>
      <p:sp>
        <p:nvSpPr>
          <p:cNvPr id="14340"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F2894214-72F6-4306-9C26-759FB68F50CD}" type="slidenum">
              <a:rPr lang="en-US"/>
              <a:pPr/>
              <a:t>‹#›</a:t>
            </a:fld>
            <a:endParaRPr lang="en-US"/>
          </a:p>
        </p:txBody>
      </p:sp>
    </p:spTree>
    <p:extLst>
      <p:ext uri="{BB962C8B-B14F-4D97-AF65-F5344CB8AC3E}">
        <p14:creationId xmlns:p14="http://schemas.microsoft.com/office/powerpoint/2010/main" val="5024701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ikipedia.qwika.com/en2fr/Atomic_transaction"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fr.wikipedia.org/wiki/Transact-SQ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fr.wikipedia.org/wiki/Transact-SQ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fr.wikipedia.org/wiki/Transact-SQ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extLst>
      <p:ext uri="{BB962C8B-B14F-4D97-AF65-F5344CB8AC3E}">
        <p14:creationId xmlns:p14="http://schemas.microsoft.com/office/powerpoint/2010/main" val="55903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WAVMS : </a:t>
            </a:r>
            <a:r>
              <a:rPr lang="fr-FR" dirty="0" err="1" smtClean="0"/>
              <a:t>Window</a:t>
            </a:r>
            <a:r>
              <a:rPr lang="fr-FR" dirty="0" smtClean="0"/>
              <a:t> Azure Virtual Machines</a:t>
            </a:r>
          </a:p>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Header Placeholder 3"/>
          <p:cNvSpPr>
            <a:spLocks noGrp="1"/>
          </p:cNvSpPr>
          <p:nvPr>
            <p:ph type="hdr" sz="quarter" idx="10"/>
          </p:nvPr>
        </p:nvSpPr>
        <p:spPr/>
        <p:txBody>
          <a:bodyPr/>
          <a:lstStyle/>
          <a:p>
            <a:pPr>
              <a:defRPr/>
            </a:pPr>
            <a:r>
              <a:rPr lang="en-US" smtClean="0"/>
              <a:t>[Title of the course]</a:t>
            </a:r>
            <a:endParaRPr lang="en-US"/>
          </a:p>
        </p:txBody>
      </p:sp>
      <p:sp>
        <p:nvSpPr>
          <p:cNvPr id="5" name="Date Placeholder 4"/>
          <p:cNvSpPr>
            <a:spLocks noGrp="1"/>
          </p:cNvSpPr>
          <p:nvPr>
            <p:ph type="dt" idx="11"/>
          </p:nvPr>
        </p:nvSpPr>
        <p:spPr/>
        <p:txBody>
          <a:bodyPr/>
          <a:lstStyle/>
          <a:p>
            <a:fld id="{7EF0411E-54B7-49D7-BF23-01683CC1CD67}" type="datetime1">
              <a:rPr lang="en-US" smtClean="0"/>
              <a:pPr/>
              <a:t>1/19/16</a:t>
            </a:fld>
            <a:endParaRPr lang="en-US"/>
          </a:p>
        </p:txBody>
      </p:sp>
      <p:sp>
        <p:nvSpPr>
          <p:cNvPr id="6" name="Footer Placeholder 5"/>
          <p:cNvSpPr>
            <a:spLocks noGrp="1"/>
          </p:cNvSpPr>
          <p:nvPr>
            <p:ph type="ftr" sz="quarter" idx="12"/>
          </p:nvPr>
        </p:nvSpPr>
        <p:spPr/>
        <p:txBody>
          <a:bodyPr/>
          <a:lstStyle/>
          <a:p>
            <a:r>
              <a:rPr lang="en-US" smtClean="0"/>
              <a:t>Copyright © 2004-2005 NameOfTheOrganization. All rights reserved.</a:t>
            </a:r>
            <a:endParaRPr lang="en-US"/>
          </a:p>
        </p:txBody>
      </p:sp>
      <p:sp>
        <p:nvSpPr>
          <p:cNvPr id="7" name="Slide Number Placeholder 6"/>
          <p:cNvSpPr>
            <a:spLocks noGrp="1"/>
          </p:cNvSpPr>
          <p:nvPr>
            <p:ph type="sldNum" sz="quarter" idx="13"/>
          </p:nvPr>
        </p:nvSpPr>
        <p:spPr/>
        <p:txBody>
          <a:bodyPr/>
          <a:lstStyle/>
          <a:p>
            <a:fld id="{F2894214-72F6-4306-9C26-759FB68F50CD}" type="slidenum">
              <a:rPr lang="en-US" smtClean="0"/>
              <a:pPr/>
              <a:t>2</a:t>
            </a:fld>
            <a:endParaRPr lang="en-US"/>
          </a:p>
        </p:txBody>
      </p:sp>
    </p:spTree>
    <p:extLst>
      <p:ext uri="{BB962C8B-B14F-4D97-AF65-F5344CB8AC3E}">
        <p14:creationId xmlns:p14="http://schemas.microsoft.com/office/powerpoint/2010/main" val="3374760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hlinkClick r:id="rId3"/>
              </a:rPr>
              <a:t>http://wikipedia.qwika.com/en2fr/Atomic_transaction</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hlinkClick r:id="rId3"/>
              </a:rPr>
              <a:t>http://fr.wikipedia.org/wiki/Transact-SQL</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hlinkClick r:id="rId3"/>
              </a:rPr>
              <a:t>http://fr.wikipedia.org/wiki/Transact-SQL</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hlinkClick r:id="rId3"/>
              </a:rPr>
              <a:t>http://fr.wikipedia.org/wiki/Transact-SQL</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45</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48</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a:t>
            </a:fld>
            <a:endParaRPr lang="en-US"/>
          </a:p>
        </p:txBody>
      </p:sp>
    </p:spTree>
    <p:extLst>
      <p:ext uri="{BB962C8B-B14F-4D97-AF65-F5344CB8AC3E}">
        <p14:creationId xmlns:p14="http://schemas.microsoft.com/office/powerpoint/2010/main" val="67899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54</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ＭＳ Ｐゴシック" charset="-128"/>
                <a:cs typeface="ＭＳ Ｐゴシック" charset="-128"/>
              </a:rPr>
              <a:t>Applications tend to access the same data over and over. One way to improve performance is to keep a copy of that data closer to the application, minimizing the time needed to retrieve it. Windows Azure provides two different services for doing this: in-memory caching of data used by Windows Azure applications and a content delivery network (CDN) that caches blob data on disk closer to its users.</a:t>
            </a:r>
            <a:endParaRPr lang="fr-FR" dirty="0" smtClean="0"/>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57</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kern="1200" dirty="0" smtClean="0">
                <a:solidFill>
                  <a:schemeClr val="tx1"/>
                </a:solidFill>
                <a:effectLst/>
                <a:latin typeface="Arial" charset="0"/>
                <a:ea typeface="ＭＳ Ｐゴシック" charset="-128"/>
                <a:cs typeface="ＭＳ Ｐゴシック" charset="-128"/>
              </a:rPr>
              <a:t>The technology also supports locking, letting it be used with read/write as well as read-only data. And ASP.NET applications can use the service to store session data with just a configuration change.</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58</a:t>
            </a:fld>
            <a:endParaRPr lang="en-US"/>
          </a:p>
        </p:txBody>
      </p:sp>
    </p:spTree>
    <p:extLst>
      <p:ext uri="{BB962C8B-B14F-4D97-AF65-F5344CB8AC3E}">
        <p14:creationId xmlns:p14="http://schemas.microsoft.com/office/powerpoint/2010/main" val="32400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kern="1200" dirty="0" smtClean="0">
                <a:solidFill>
                  <a:schemeClr val="tx1"/>
                </a:solidFill>
                <a:effectLst/>
                <a:latin typeface="Arial" charset="0"/>
                <a:ea typeface="ＭＳ Ｐゴシック" charset="-128"/>
                <a:cs typeface="ＭＳ Ｐゴシック" charset="-128"/>
              </a:rPr>
              <a:t>Suppose you need to store blob data that will be accessed by users around the world. Maybe it's a video of the latest World Cup match, for instance, or driver updates, or a popular e-book. </a:t>
            </a:r>
          </a:p>
          <a:p>
            <a:endParaRPr lang="en-US" sz="1200" b="0" i="0" kern="1200" dirty="0" smtClean="0">
              <a:solidFill>
                <a:schemeClr val="tx1"/>
              </a:solidFill>
              <a:effectLst/>
              <a:latin typeface="Arial" charset="0"/>
              <a:ea typeface="ＭＳ Ｐゴシック" charset="-128"/>
              <a:cs typeface="ＭＳ Ｐゴシック" charset="-128"/>
            </a:endParaRPr>
          </a:p>
          <a:p>
            <a:r>
              <a:rPr lang="en-US" sz="1200" b="0" i="0" kern="1200" dirty="0" smtClean="0">
                <a:solidFill>
                  <a:schemeClr val="tx1"/>
                </a:solidFill>
                <a:effectLst/>
                <a:latin typeface="Arial" charset="0"/>
                <a:ea typeface="ＭＳ Ｐゴシック" charset="-128"/>
                <a:cs typeface="ＭＳ Ｐゴシック" charset="-128"/>
              </a:rPr>
              <a:t>Storing a copy of the data in multiple Windows Azure datacenters will help, but if there are lots of users, it's probably not enough. For even better performance, you can use the Windows Azure CDN.</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60</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61</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62</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ＭＳ Ｐゴシック" charset="-128"/>
                <a:cs typeface="ＭＳ Ｐゴシック" charset="-128"/>
              </a:rPr>
              <a:t>WAADAC : Also lets an application accept logins from one or more Active Directory domains. For example, a vendor providing a </a:t>
            </a:r>
            <a:r>
              <a:rPr lang="en-US" sz="1200" b="0" i="0" kern="1200" dirty="0" err="1" smtClean="0">
                <a:solidFill>
                  <a:schemeClr val="tx1"/>
                </a:solidFill>
                <a:effectLst/>
                <a:latin typeface="Arial" charset="0"/>
                <a:ea typeface="ＭＳ Ｐゴシック" charset="-128"/>
                <a:cs typeface="ＭＳ Ｐゴシック" charset="-128"/>
              </a:rPr>
              <a:t>SaaS</a:t>
            </a:r>
            <a:r>
              <a:rPr lang="en-US" sz="1200" b="0" i="0" kern="1200" dirty="0" smtClean="0">
                <a:solidFill>
                  <a:schemeClr val="tx1"/>
                </a:solidFill>
                <a:effectLst/>
                <a:latin typeface="Arial" charset="0"/>
                <a:ea typeface="ＭＳ Ｐゴシック" charset="-128"/>
                <a:cs typeface="ＭＳ Ｐゴシック" charset="-128"/>
              </a:rPr>
              <a:t> application might use Windows Azure Active Directory Access Control to give users in each of its customers single sign-on to the application.</a:t>
            </a:r>
            <a:endParaRPr lang="fr-FR" dirty="0" smtClean="0"/>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63</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66</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a:t>
            </a:fld>
            <a:endParaRPr lang="en-US"/>
          </a:p>
        </p:txBody>
      </p:sp>
    </p:spTree>
    <p:extLst>
      <p:ext uri="{BB962C8B-B14F-4D97-AF65-F5344CB8AC3E}">
        <p14:creationId xmlns:p14="http://schemas.microsoft.com/office/powerpoint/2010/main" val="37661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a:t>
            </a:fld>
            <a:endParaRPr lang="en-US"/>
          </a:p>
        </p:txBody>
      </p:sp>
    </p:spTree>
    <p:extLst>
      <p:ext uri="{BB962C8B-B14F-4D97-AF65-F5344CB8AC3E}">
        <p14:creationId xmlns:p14="http://schemas.microsoft.com/office/powerpoint/2010/main" val="1100457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a:t>
            </a:fld>
            <a:endParaRPr lang="en-US"/>
          </a:p>
        </p:txBody>
      </p:sp>
    </p:spTree>
    <p:extLst>
      <p:ext uri="{BB962C8B-B14F-4D97-AF65-F5344CB8AC3E}">
        <p14:creationId xmlns:p14="http://schemas.microsoft.com/office/powerpoint/2010/main" val="169087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a:t>
            </a:fld>
            <a:endParaRPr lang="en-US"/>
          </a:p>
        </p:txBody>
      </p:sp>
    </p:spTree>
    <p:extLst>
      <p:ext uri="{BB962C8B-B14F-4D97-AF65-F5344CB8AC3E}">
        <p14:creationId xmlns:p14="http://schemas.microsoft.com/office/powerpoint/2010/main" val="109512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1/19/16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a:t>
            </a:fld>
            <a:endParaRPr lang="en-US"/>
          </a:p>
        </p:txBody>
      </p:sp>
    </p:spTree>
    <p:extLst>
      <p:ext uri="{BB962C8B-B14F-4D97-AF65-F5344CB8AC3E}">
        <p14:creationId xmlns:p14="http://schemas.microsoft.com/office/powerpoint/2010/main" val="169087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B40B297-F50D-484C-ACFB-7B14BBEC6D9D}" type="datetimeFigureOut">
              <a:rPr lang="fr-FR"/>
              <a:pPr/>
              <a:t>19/01/2016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A90ED0-21BE-4D02-8F9A-847F055022D2}" type="slidenum">
              <a:rPr lang="fr-FR"/>
              <a:pPr/>
              <a:t>‹#›</a:t>
            </a:fld>
            <a:endParaRPr lang="fr-FR"/>
          </a:p>
        </p:txBody>
      </p:sp>
    </p:spTree>
    <p:extLst>
      <p:ext uri="{BB962C8B-B14F-4D97-AF65-F5344CB8AC3E}">
        <p14:creationId xmlns:p14="http://schemas.microsoft.com/office/powerpoint/2010/main" val="29944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152C86D-858F-4436-887E-FAA64C472B10}" type="datetimeFigureOut">
              <a:rPr lang="fr-FR"/>
              <a:pPr/>
              <a:t>19/01/2016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C6402C7-27C9-430B-A647-BD0442B840CC}" type="slidenum">
              <a:rPr lang="fr-FR"/>
              <a:pPr/>
              <a:t>‹#›</a:t>
            </a:fld>
            <a:endParaRPr lang="fr-FR"/>
          </a:p>
        </p:txBody>
      </p:sp>
    </p:spTree>
    <p:extLst>
      <p:ext uri="{BB962C8B-B14F-4D97-AF65-F5344CB8AC3E}">
        <p14:creationId xmlns:p14="http://schemas.microsoft.com/office/powerpoint/2010/main" val="37706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1631552-3809-4475-B076-571F79DD8438}" type="datetimeFigureOut">
              <a:rPr lang="fr-FR"/>
              <a:pPr/>
              <a:t>19/01/2016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C7DE801-10D8-4981-85E5-572F3102C766}" type="slidenum">
              <a:rPr lang="fr-FR"/>
              <a:pPr/>
              <a:t>‹#›</a:t>
            </a:fld>
            <a:endParaRPr lang="fr-FR"/>
          </a:p>
        </p:txBody>
      </p:sp>
    </p:spTree>
    <p:extLst>
      <p:ext uri="{BB962C8B-B14F-4D97-AF65-F5344CB8AC3E}">
        <p14:creationId xmlns:p14="http://schemas.microsoft.com/office/powerpoint/2010/main" val="301247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19/01/2016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a:t>
            </a:fld>
            <a:endParaRPr lang="fr-FR"/>
          </a:p>
        </p:txBody>
      </p:sp>
    </p:spTree>
    <p:extLst>
      <p:ext uri="{BB962C8B-B14F-4D97-AF65-F5344CB8AC3E}">
        <p14:creationId xmlns:p14="http://schemas.microsoft.com/office/powerpoint/2010/main" val="17686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1F0D905-E438-41C5-8546-C118A5946D7D}" type="datetimeFigureOut">
              <a:rPr lang="fr-FR"/>
              <a:pPr/>
              <a:t>19/01/2016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C1FF16F-B8D2-48F4-BB40-50C6ADBAEB93}" type="slidenum">
              <a:rPr lang="fr-FR"/>
              <a:pPr/>
              <a:t>‹#›</a:t>
            </a:fld>
            <a:endParaRPr lang="fr-FR"/>
          </a:p>
        </p:txBody>
      </p:sp>
    </p:spTree>
    <p:extLst>
      <p:ext uri="{BB962C8B-B14F-4D97-AF65-F5344CB8AC3E}">
        <p14:creationId xmlns:p14="http://schemas.microsoft.com/office/powerpoint/2010/main" val="213350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6" name="Espace réservé de la date 4"/>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456FFFF1-2C65-4327-9840-2B43B23FD6B1}" type="datetimeFigureOut">
              <a:rPr lang="fr-FR"/>
              <a:pPr/>
              <a:t>19/01/2016</a:t>
            </a:fld>
            <a:endParaRPr lang="fr-FR"/>
          </a:p>
        </p:txBody>
      </p:sp>
      <p:sp>
        <p:nvSpPr>
          <p:cNvPr id="7" name="Espace réservé du pied de page 5"/>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9" name="Espace réservé du numéro de diapositive 6"/>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579B318-7D5E-4DF4-970F-6BCF490CBACA}" type="slidenum">
              <a:rPr lang="fr-FR"/>
              <a:pPr/>
              <a:t>‹#›</a:t>
            </a:fld>
            <a:endParaRPr lang="fr-FR"/>
          </a:p>
        </p:txBody>
      </p:sp>
    </p:spTree>
    <p:extLst>
      <p:ext uri="{BB962C8B-B14F-4D97-AF65-F5344CB8AC3E}">
        <p14:creationId xmlns:p14="http://schemas.microsoft.com/office/powerpoint/2010/main" val="17145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8" name="Espace réservé de la date 6"/>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F6554C8-55AE-4EFB-BB46-A79A617C7A68}" type="datetimeFigureOut">
              <a:rPr lang="fr-FR"/>
              <a:pPr/>
              <a:t>19/01/2016</a:t>
            </a:fld>
            <a:endParaRPr lang="fr-FR"/>
          </a:p>
        </p:txBody>
      </p:sp>
      <p:sp>
        <p:nvSpPr>
          <p:cNvPr id="9" name="Espace réservé du pied de page 7"/>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11" name="Espace réservé du numéro de diapositive 8"/>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3618072-F17A-45BB-8575-F110F243281F}" type="slidenum">
              <a:rPr lang="fr-FR"/>
              <a:pPr/>
              <a:t>‹#›</a:t>
            </a:fld>
            <a:endParaRPr lang="fr-FR"/>
          </a:p>
        </p:txBody>
      </p:sp>
    </p:spTree>
    <p:extLst>
      <p:ext uri="{BB962C8B-B14F-4D97-AF65-F5344CB8AC3E}">
        <p14:creationId xmlns:p14="http://schemas.microsoft.com/office/powerpoint/2010/main" val="19260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6"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4" name="Espace réservé de la date 2"/>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A0FB1A-DC0F-4BA7-8E04-D8DDB0C51F6A}" type="datetimeFigureOut">
              <a:rPr lang="fr-FR"/>
              <a:pPr/>
              <a:t>19/01/2016</a:t>
            </a:fld>
            <a:endParaRPr lang="fr-FR"/>
          </a:p>
        </p:txBody>
      </p:sp>
      <p:sp>
        <p:nvSpPr>
          <p:cNvPr id="5" name="Espace réservé du pied de page 3"/>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4"/>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67239F0-C809-4D9B-BADE-E677263A850B}" type="slidenum">
              <a:rPr lang="fr-FR"/>
              <a:pPr/>
              <a:t>‹#›</a:t>
            </a:fld>
            <a:endParaRPr lang="fr-FR"/>
          </a:p>
        </p:txBody>
      </p:sp>
    </p:spTree>
    <p:extLst>
      <p:ext uri="{BB962C8B-B14F-4D97-AF65-F5344CB8AC3E}">
        <p14:creationId xmlns:p14="http://schemas.microsoft.com/office/powerpoint/2010/main" val="1553170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B55CAE2-4705-4758-B174-288BF2998352}" type="datetimeFigureOut">
              <a:rPr lang="fr-FR"/>
              <a:pPr/>
              <a:t>19/01/2016</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788FAD3-7D0D-492B-87C9-E1D04BF51D86}" type="slidenum">
              <a:rPr lang="fr-FR"/>
              <a:pPr/>
              <a:t>‹#›</a:t>
            </a:fld>
            <a:endParaRPr lang="fr-FR"/>
          </a:p>
        </p:txBody>
      </p:sp>
    </p:spTree>
    <p:extLst>
      <p:ext uri="{BB962C8B-B14F-4D97-AF65-F5344CB8AC3E}">
        <p14:creationId xmlns:p14="http://schemas.microsoft.com/office/powerpoint/2010/main" val="413299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7A2DD87-EF16-4542-8E2C-04CB6C2EC50F}" type="datetimeFigureOut">
              <a:rPr lang="fr-FR"/>
              <a:pPr/>
              <a:t>19/01/2016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66398663-00F0-4FB6-95EF-D9E088BC8153}" type="slidenum">
              <a:rPr lang="fr-FR"/>
              <a:pPr/>
              <a:t>‹#›</a:t>
            </a:fld>
            <a:endParaRPr lang="fr-FR"/>
          </a:p>
        </p:txBody>
      </p:sp>
    </p:spTree>
    <p:extLst>
      <p:ext uri="{BB962C8B-B14F-4D97-AF65-F5344CB8AC3E}">
        <p14:creationId xmlns:p14="http://schemas.microsoft.com/office/powerpoint/2010/main" val="50623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977BE084-309E-469E-847E-32D69B823DBE}" type="datetimeFigureOut">
              <a:rPr lang="fr-FR"/>
              <a:pPr/>
              <a:t>19/01/2016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075C14B-8D76-4463-8862-8299E72AFFA4}" type="slidenum">
              <a:rPr lang="fr-FR"/>
              <a:pPr/>
              <a:t>‹#›</a:t>
            </a:fld>
            <a:endParaRPr lang="fr-FR"/>
          </a:p>
        </p:txBody>
      </p:sp>
    </p:spTree>
    <p:extLst>
      <p:ext uri="{BB962C8B-B14F-4D97-AF65-F5344CB8AC3E}">
        <p14:creationId xmlns:p14="http://schemas.microsoft.com/office/powerpoint/2010/main" val="2262794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148263" y="0"/>
            <a:ext cx="4002087" cy="1990725"/>
          </a:xfrm>
          <a:prstGeom prst="rect">
            <a:avLst/>
          </a:prstGeom>
          <a:noFill/>
          <a:ln>
            <a:noFill/>
          </a:ln>
          <a:extLst>
            <a:ext uri="{909E8E84-426E-40dd-AFC4-6F175D3DCCD1}">
              <a14:hiddenFill xmlns:a14="http://schemas.microsoft.com/office/drawing/2010/main" xmlns="">
                <a:solidFill>
                  <a:srgbClr val="FFFFFF">
                    <a:alpha val="72940"/>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Espace réservé du titre 1"/>
          <p:cNvSpPr>
            <a:spLocks noGrp="1"/>
          </p:cNvSpPr>
          <p:nvPr>
            <p:ph type="title"/>
          </p:nvPr>
        </p:nvSpPr>
        <p:spPr bwMode="auto">
          <a:xfrm>
            <a:off x="1116013" y="336550"/>
            <a:ext cx="7777162"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40650" y="5305425"/>
            <a:ext cx="1362075"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fr-fr/documentation/articles/fundamentals-introduction-to-azure" TargetMode="External"/><Relationship Id="rId4" Type="http://schemas.openxmlformats.org/officeDocument/2006/relationships/hyperlink" Target="https://github.com/rboucher/azure-content/blob/master/includes/intro-to-azure.md" TargetMode="External"/><Relationship Id="rId1" Type="http://schemas.openxmlformats.org/officeDocument/2006/relationships/slideLayout" Target="../slideLayouts/slideLayout2.xml"/><Relationship Id="rId2" Type="http://schemas.openxmlformats.org/officeDocument/2006/relationships/hyperlink" Target="https://azure.microsoft.com/en-us/marketplace/?term=debia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5" Type="http://schemas.microsoft.com/office/2007/relationships/hdphoto" Target="../media/hdphoto1.wdp"/><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2.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hyperlink" Target="http://fr.wikipedia.org/wiki/Hadoop"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8"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hyperlink" Target="https://fr.wikipedia.org/wiki/Bande_passante"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hyperlink" Target="https://azure.microsoft.com/fr-fr/downloads"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1877437"/>
          </a:xfrm>
          <a:prstGeom prst="rect">
            <a:avLst/>
          </a:prstGeom>
          <a:noFill/>
        </p:spPr>
        <p:txBody>
          <a:bodyPr>
            <a:spAutoFit/>
          </a:bodyPr>
          <a:lstStyle/>
          <a:p>
            <a:pPr>
              <a:defRPr/>
            </a:pPr>
            <a:r>
              <a:rPr lang="en-US" sz="3200" dirty="0" smtClean="0">
                <a:latin typeface="Myriad Pro"/>
                <a:ea typeface="MS PGothic" charset="0"/>
                <a:cs typeface="Myriad Pro"/>
              </a:rPr>
              <a:t>Windows Azure Overview</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4NET</a:t>
            </a:r>
            <a:endParaRPr lang="en-US" sz="14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r>
              <a:rPr lang="en-US" sz="1200" dirty="0" smtClean="0">
                <a:solidFill>
                  <a:schemeClr val="tx1">
                    <a:lumMod val="95000"/>
                    <a:lumOff val="5000"/>
                  </a:schemeClr>
                </a:solidFill>
                <a:latin typeface="Verdana" charset="0"/>
                <a:ea typeface="ＭＳ Ｐゴシック" charset="0"/>
                <a:cs typeface="ＭＳ Ｐゴシック" charset="0"/>
              </a:rPr>
              <a:t>SUPINFO Official Document</a:t>
            </a: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pic>
        <p:nvPicPr>
          <p:cNvPr id="4" name="Picture 2" descr="http://fc05.deviantart.net/fs70/i/2012/048/7/6/the_new_windows_logo__original_and_colored__by_dakirby309-d4q2yb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1057300"/>
            <a:ext cx="1700153" cy="186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Windows Azure ?</a:t>
            </a:r>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2740108" y="979233"/>
            <a:ext cx="3379229" cy="4072404"/>
          </a:xfrm>
          <a:prstGeom prst="rect">
            <a:avLst/>
          </a:prstGeom>
        </p:spPr>
      </p:pic>
    </p:spTree>
    <p:extLst>
      <p:ext uri="{BB962C8B-B14F-4D97-AF65-F5344CB8AC3E}">
        <p14:creationId xmlns:p14="http://schemas.microsoft.com/office/powerpoint/2010/main" val="537606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Windows Azure ?</a:t>
            </a:r>
          </a:p>
        </p:txBody>
      </p:sp>
      <p:sp>
        <p:nvSpPr>
          <p:cNvPr id="18434" name="Espace réservé du contenu 2"/>
          <p:cNvSpPr>
            <a:spLocks noGrp="1"/>
          </p:cNvSpPr>
          <p:nvPr>
            <p:ph idx="1"/>
          </p:nvPr>
        </p:nvSpPr>
        <p:spPr>
          <a:xfrm>
            <a:off x="467544" y="1128713"/>
            <a:ext cx="8280920" cy="4230687"/>
          </a:xfrm>
        </p:spPr>
        <p:txBody>
          <a:bodyPr/>
          <a:lstStyle/>
          <a:p>
            <a:r>
              <a:rPr lang="en-US" kern="0" dirty="0" smtClean="0"/>
              <a:t>Before you start</a:t>
            </a:r>
          </a:p>
          <a:p>
            <a:pPr lvl="1"/>
            <a:r>
              <a:rPr lang="en-US" kern="0" dirty="0" smtClean="0"/>
              <a:t>You need the basics.</a:t>
            </a:r>
          </a:p>
          <a:p>
            <a:endParaRPr lang="en-US" kern="0" dirty="0" smtClean="0"/>
          </a:p>
          <a:p>
            <a:pPr marL="0" indent="0" algn="ctr">
              <a:buNone/>
            </a:pPr>
            <a:r>
              <a:rPr lang="en-US" kern="0" dirty="0" smtClean="0"/>
              <a:t>You don’t need to know everything about cloud computing but you need know </a:t>
            </a:r>
            <a:br>
              <a:rPr lang="en-US" kern="0" dirty="0" smtClean="0"/>
            </a:br>
            <a:r>
              <a:rPr lang="en-US" kern="0" dirty="0" smtClean="0"/>
              <a:t>the fundamentals of Windows Azure</a:t>
            </a:r>
            <a:endParaRPr lang="en-US" dirty="0" smtClean="0"/>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Windows Azure ?</a:t>
            </a:r>
          </a:p>
        </p:txBody>
      </p:sp>
      <p:sp>
        <p:nvSpPr>
          <p:cNvPr id="18434" name="Espace réservé du contenu 2"/>
          <p:cNvSpPr>
            <a:spLocks noGrp="1"/>
          </p:cNvSpPr>
          <p:nvPr>
            <p:ph idx="1"/>
          </p:nvPr>
        </p:nvSpPr>
        <p:spPr>
          <a:xfrm>
            <a:off x="5148064" y="1128713"/>
            <a:ext cx="3600400" cy="4230687"/>
          </a:xfrm>
        </p:spPr>
        <p:txBody>
          <a:bodyPr/>
          <a:lstStyle/>
          <a:p>
            <a:r>
              <a:rPr lang="en-US" kern="0" dirty="0" smtClean="0"/>
              <a:t>Divided into different components</a:t>
            </a:r>
          </a:p>
          <a:p>
            <a:endParaRPr lang="en-US" kern="0" dirty="0"/>
          </a:p>
          <a:p>
            <a:r>
              <a:rPr lang="en-US" kern="0" dirty="0"/>
              <a:t>Y</a:t>
            </a:r>
            <a:r>
              <a:rPr lang="en-US" kern="0" dirty="0" smtClean="0"/>
              <a:t>ou can use them depending on what you need</a:t>
            </a:r>
            <a:endParaRPr lang="en-US" dirty="0" smtClean="0"/>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 name="Diagram 6"/>
          <p:cNvGraphicFramePr/>
          <p:nvPr>
            <p:extLst>
              <p:ext uri="{D42A27DB-BD31-4B8C-83A1-F6EECF244321}">
                <p14:modId xmlns:p14="http://schemas.microsoft.com/office/powerpoint/2010/main" val="1137856245"/>
              </p:ext>
            </p:extLst>
          </p:nvPr>
        </p:nvGraphicFramePr>
        <p:xfrm>
          <a:off x="-304800" y="1170211"/>
          <a:ext cx="5796000" cy="3919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Missing</a:t>
            </a:r>
            <a:r>
              <a:rPr lang="fr-FR" dirty="0" smtClean="0"/>
              <a:t> information</a:t>
            </a:r>
            <a:endParaRPr lang="fr-FR" dirty="0"/>
          </a:p>
        </p:txBody>
      </p:sp>
      <p:sp>
        <p:nvSpPr>
          <p:cNvPr id="3" name="Espace réservé du contenu 2"/>
          <p:cNvSpPr>
            <a:spLocks noGrp="1"/>
          </p:cNvSpPr>
          <p:nvPr>
            <p:ph idx="1"/>
          </p:nvPr>
        </p:nvSpPr>
        <p:spPr/>
        <p:txBody>
          <a:bodyPr/>
          <a:lstStyle/>
          <a:p>
            <a:r>
              <a:rPr lang="fr-FR" dirty="0" smtClean="0"/>
              <a:t>HPC : </a:t>
            </a:r>
            <a:r>
              <a:rPr lang="fr-FR" dirty="0" err="1" smtClean="0"/>
              <a:t>resources</a:t>
            </a:r>
            <a:r>
              <a:rPr lang="fr-FR" dirty="0" smtClean="0"/>
              <a:t> de calcul « importantes »</a:t>
            </a:r>
          </a:p>
          <a:p>
            <a:r>
              <a:rPr lang="fr-FR" dirty="0" smtClean="0"/>
              <a:t>Média : diffusion vidéo audio à grande échelle</a:t>
            </a:r>
          </a:p>
          <a:p>
            <a:r>
              <a:rPr lang="fr-FR" dirty="0" smtClean="0"/>
              <a:t>Commerce : </a:t>
            </a:r>
            <a:r>
              <a:rPr lang="fr-FR" dirty="0" smtClean="0">
                <a:hlinkClick r:id="rId2"/>
              </a:rPr>
              <a:t>Azure marketplace</a:t>
            </a:r>
            <a:endParaRPr lang="fr-FR" dirty="0"/>
          </a:p>
          <a:p>
            <a:pPr marL="0" indent="0">
              <a:buNone/>
            </a:pPr>
            <a:endParaRPr lang="fr-FR" dirty="0"/>
          </a:p>
          <a:p>
            <a:pPr marL="0" indent="0">
              <a:buNone/>
            </a:pPr>
            <a:r>
              <a:rPr lang="fr-FR" sz="2000" dirty="0" smtClean="0"/>
              <a:t>Windows azure </a:t>
            </a:r>
            <a:r>
              <a:rPr lang="fr-FR" sz="2000" dirty="0" err="1" smtClean="0"/>
              <a:t>details</a:t>
            </a:r>
            <a:r>
              <a:rPr lang="fr-FR" sz="2000" dirty="0" smtClean="0"/>
              <a:t> of </a:t>
            </a:r>
            <a:r>
              <a:rPr lang="fr-FR" sz="2000" dirty="0" err="1" smtClean="0"/>
              <a:t>this</a:t>
            </a:r>
            <a:r>
              <a:rPr lang="fr-FR" sz="2000" dirty="0" smtClean="0"/>
              <a:t> course : </a:t>
            </a:r>
          </a:p>
          <a:p>
            <a:pPr marL="0" indent="0">
              <a:buNone/>
            </a:pPr>
            <a:r>
              <a:rPr lang="fr-FR" sz="2000" dirty="0">
                <a:hlinkClick r:id="rId3"/>
              </a:rPr>
              <a:t>https://</a:t>
            </a:r>
            <a:r>
              <a:rPr lang="fr-FR" sz="2000" dirty="0" smtClean="0">
                <a:hlinkClick r:id="rId3"/>
              </a:rPr>
              <a:t>azure.microsoft.com/fr-fr/documentation/articles/fundamentals-introduction-to-azure</a:t>
            </a:r>
            <a:endParaRPr lang="fr-FR" sz="2000" dirty="0" smtClean="0"/>
          </a:p>
          <a:p>
            <a:pPr marL="0" indent="0">
              <a:buNone/>
            </a:pPr>
            <a:r>
              <a:rPr lang="fr-FR" sz="2000" dirty="0" smtClean="0"/>
              <a:t>OR</a:t>
            </a:r>
          </a:p>
          <a:p>
            <a:pPr marL="0" indent="0">
              <a:buNone/>
            </a:pPr>
            <a:r>
              <a:rPr lang="fr-FR" sz="2000" dirty="0">
                <a:hlinkClick r:id="rId4"/>
              </a:rPr>
              <a:t>https://</a:t>
            </a:r>
            <a:r>
              <a:rPr lang="fr-FR" sz="2000" dirty="0" smtClean="0">
                <a:hlinkClick r:id="rId4"/>
              </a:rPr>
              <a:t>github.com/rboucher/azure-content/blob/master/includes/intro-to-azure.md</a:t>
            </a:r>
            <a:endParaRPr lang="fr-FR" sz="2000" dirty="0" smtClean="0"/>
          </a:p>
          <a:p>
            <a:pPr marL="0" indent="0">
              <a:buNone/>
            </a:pPr>
            <a:endParaRPr lang="fr-FR" sz="2000" dirty="0"/>
          </a:p>
          <a:p>
            <a:pPr marL="0" indent="0">
              <a:buNone/>
            </a:pPr>
            <a:endParaRPr lang="fr-FR" sz="2000" dirty="0" smtClean="0"/>
          </a:p>
          <a:p>
            <a:pPr marL="0" indent="0">
              <a:buNone/>
            </a:pPr>
            <a:endParaRPr lang="fr-FR" dirty="0" smtClean="0"/>
          </a:p>
          <a:p>
            <a:endParaRPr lang="fr-FR" dirty="0"/>
          </a:p>
        </p:txBody>
      </p:sp>
      <p:sp>
        <p:nvSpPr>
          <p:cNvPr id="4" name="Espace réservé du contenu 3"/>
          <p:cNvSpPr>
            <a:spLocks noGrp="1"/>
          </p:cNvSpPr>
          <p:nvPr>
            <p:ph sz="quarter" idx="13"/>
          </p:nvPr>
        </p:nvSpPr>
        <p:spPr/>
        <p:txBody>
          <a:bodyPr/>
          <a:lstStyle/>
          <a:p>
            <a:r>
              <a:rPr lang="en-US" dirty="0"/>
              <a:t>Introduction &amp; Windows Azure Components</a:t>
            </a:r>
            <a:endParaRPr lang="en-US" dirty="0">
              <a:ea typeface="ＭＳ Ｐゴシック" pitchFamily="34" charset="-128"/>
            </a:endParaRPr>
          </a:p>
          <a:p>
            <a:endParaRPr lang="fr-FR" dirty="0"/>
          </a:p>
        </p:txBody>
      </p:sp>
    </p:spTree>
    <p:extLst>
      <p:ext uri="{BB962C8B-B14F-4D97-AF65-F5344CB8AC3E}">
        <p14:creationId xmlns:p14="http://schemas.microsoft.com/office/powerpoint/2010/main" val="119861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Execution model</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5" name="Picture 2" descr="http://blogs.msdn.com/blogfiles/vincentbellet_fr/WindowsLiveWriter/ExecutionPolicywithPowershell_9195/PowerShell%20icon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970088"/>
            <a:ext cx="1514475" cy="1133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The most basic cloud job</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M</a:t>
            </a:r>
            <a:r>
              <a:rPr lang="en-US" kern="0" dirty="0" smtClean="0"/>
              <a:t>ost basic thing a cloud platform does is execute apps</a:t>
            </a:r>
          </a:p>
          <a:p>
            <a:pPr lvl="0"/>
            <a:endParaRPr lang="en-US" dirty="0" smtClean="0">
              <a:latin typeface="Courier New" panose="02070309020205020404" pitchFamily="49" charset="0"/>
              <a:cs typeface="Courier New" panose="02070309020205020404" pitchFamily="49" charset="0"/>
            </a:endParaRPr>
          </a:p>
          <a:p>
            <a:pPr lvl="0"/>
            <a:r>
              <a:rPr lang="en-US" dirty="0" smtClean="0"/>
              <a:t>Win</a:t>
            </a:r>
            <a:r>
              <a:rPr lang="en-US" kern="0" dirty="0" smtClean="0"/>
              <a:t>dows Azure offers 3 Solutions</a:t>
            </a:r>
          </a:p>
          <a:p>
            <a:pPr lvl="1"/>
            <a:r>
              <a:rPr lang="en-US" kern="0" dirty="0" smtClean="0"/>
              <a:t>Virtual Machines </a:t>
            </a:r>
            <a:r>
              <a:rPr lang="en-US" b="1" kern="0" dirty="0" smtClean="0"/>
              <a:t>(Full control)</a:t>
            </a:r>
          </a:p>
          <a:p>
            <a:pPr lvl="1"/>
            <a:r>
              <a:rPr lang="en-US" kern="0" dirty="0" smtClean="0"/>
              <a:t>Web Sites </a:t>
            </a:r>
            <a:r>
              <a:rPr lang="en-US" b="1" kern="0" dirty="0" smtClean="0"/>
              <a:t>(Pre-install tools, and easy management)</a:t>
            </a:r>
          </a:p>
          <a:p>
            <a:pPr lvl="1"/>
            <a:r>
              <a:rPr lang="en-US" kern="0" dirty="0" smtClean="0"/>
              <a:t>Cloud Services </a:t>
            </a:r>
            <a:r>
              <a:rPr lang="en-US" b="1" kern="0" dirty="0" smtClean="0"/>
              <a:t>(Cannot install anything, easy management)</a:t>
            </a:r>
            <a:endParaRPr lang="en-US" b="1" dirty="0" smtClean="0"/>
          </a:p>
          <a:p>
            <a:endParaRPr lang="en-US" dirty="0" smtClean="0"/>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Virtual Machines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offers the possibility to create virtual machines on demand</a:t>
            </a:r>
          </a:p>
          <a:p>
            <a:pPr lvl="1"/>
            <a:r>
              <a:rPr lang="en-US" dirty="0" smtClean="0"/>
              <a:t>From standard image our custom image you supply.</a:t>
            </a:r>
          </a:p>
          <a:p>
            <a:pPr lvl="2"/>
            <a:r>
              <a:rPr lang="en-US" dirty="0" smtClean="0"/>
              <a:t>WAVMs offers lots of standard VHDs : Windows Server 2008 R2, 2012, with or without SQL Server, Linux images.</a:t>
            </a:r>
          </a:p>
          <a:p>
            <a:pPr lvl="0"/>
            <a:r>
              <a:rPr lang="en-US" dirty="0" smtClean="0"/>
              <a:t>You pay for your virtual machines by the hour</a:t>
            </a:r>
          </a:p>
          <a:p>
            <a:pPr lvl="0"/>
            <a:r>
              <a:rPr lang="en-US" dirty="0" smtClean="0"/>
              <a:t>This is known as Infrastructure as a Service (</a:t>
            </a:r>
            <a:r>
              <a:rPr lang="en-US" b="1" dirty="0" err="1" smtClean="0"/>
              <a:t>IaaS</a:t>
            </a:r>
            <a:r>
              <a:rPr lang="en-US" dirty="0" smtClean="0"/>
              <a:t>)</a:t>
            </a: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Virtual Machines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When you create a VM, you specify what VHD (Hard disk) to use and size.</a:t>
            </a:r>
          </a:p>
          <a:p>
            <a:pPr lvl="0"/>
            <a:r>
              <a:rPr lang="en-US" dirty="0" smtClean="0"/>
              <a:t>Lot’s of different usages :</a:t>
            </a:r>
          </a:p>
          <a:p>
            <a:pPr lvl="1"/>
            <a:r>
              <a:rPr lang="en-US" dirty="0" smtClean="0"/>
              <a:t>Cheap development and test platforms</a:t>
            </a:r>
          </a:p>
          <a:p>
            <a:pPr lvl="1"/>
            <a:r>
              <a:rPr lang="en-US" dirty="0" smtClean="0"/>
              <a:t>Run apps using any language and libraries</a:t>
            </a:r>
          </a:p>
          <a:p>
            <a:pPr lvl="1"/>
            <a:r>
              <a:rPr lang="en-US" dirty="0" smtClean="0"/>
              <a:t>As an extension to a on-premises datacenter </a:t>
            </a: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Virtual Machines in the nutshell</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1384995" y="1444681"/>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22"/>
          <p:cNvSpPr/>
          <p:nvPr/>
        </p:nvSpPr>
        <p:spPr>
          <a:xfrm>
            <a:off x="1537395" y="1597081"/>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1689795" y="1749481"/>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fr-FR" dirty="0" err="1" smtClean="0"/>
              <a:t>VMs</a:t>
            </a:r>
            <a:endParaRPr lang="fr-FR" dirty="0"/>
          </a:p>
        </p:txBody>
      </p:sp>
      <p:sp>
        <p:nvSpPr>
          <p:cNvPr id="25" name="Oval 24"/>
          <p:cNvSpPr/>
          <p:nvPr/>
        </p:nvSpPr>
        <p:spPr>
          <a:xfrm>
            <a:off x="1879141" y="1899070"/>
            <a:ext cx="576064" cy="360040"/>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Flowchart: Magnetic Disk 25"/>
          <p:cNvSpPr/>
          <p:nvPr/>
        </p:nvSpPr>
        <p:spPr>
          <a:xfrm>
            <a:off x="984952" y="3556304"/>
            <a:ext cx="1182221" cy="792088"/>
          </a:xfrm>
          <a:prstGeom prst="flowChartMagneticDisk">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Rectangle 26"/>
          <p:cNvSpPr/>
          <p:nvPr/>
        </p:nvSpPr>
        <p:spPr>
          <a:xfrm>
            <a:off x="1129307" y="3738382"/>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8" name="Rectangle 27"/>
          <p:cNvSpPr/>
          <p:nvPr/>
        </p:nvSpPr>
        <p:spPr>
          <a:xfrm>
            <a:off x="1188021" y="3830169"/>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9" name="Rectangle 28"/>
          <p:cNvSpPr/>
          <p:nvPr/>
        </p:nvSpPr>
        <p:spPr>
          <a:xfrm>
            <a:off x="1273662" y="3920460"/>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VHDs</a:t>
            </a:r>
            <a:endParaRPr lang="fr-FR" dirty="0"/>
          </a:p>
        </p:txBody>
      </p:sp>
      <p:cxnSp>
        <p:nvCxnSpPr>
          <p:cNvPr id="30" name="Curved Connector 14"/>
          <p:cNvCxnSpPr>
            <a:stCxn id="27" idx="0"/>
            <a:endCxn id="24" idx="1"/>
          </p:cNvCxnSpPr>
          <p:nvPr/>
        </p:nvCxnSpPr>
        <p:spPr>
          <a:xfrm rot="5400000" flipH="1" flipV="1">
            <a:off x="842676" y="2891263"/>
            <a:ext cx="1511522" cy="182716"/>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670853" y="3718322"/>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2" name="Rectangle 31"/>
          <p:cNvSpPr/>
          <p:nvPr/>
        </p:nvSpPr>
        <p:spPr>
          <a:xfrm>
            <a:off x="2729567" y="3810109"/>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3" name="Rectangle 32"/>
          <p:cNvSpPr/>
          <p:nvPr/>
        </p:nvSpPr>
        <p:spPr>
          <a:xfrm>
            <a:off x="2815208" y="3900400"/>
            <a:ext cx="755543" cy="324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VHDs</a:t>
            </a:r>
            <a:endParaRPr lang="fr-FR" dirty="0"/>
          </a:p>
        </p:txBody>
      </p:sp>
      <p:sp>
        <p:nvSpPr>
          <p:cNvPr id="34" name="TextBox 33"/>
          <p:cNvSpPr txBox="1"/>
          <p:nvPr/>
        </p:nvSpPr>
        <p:spPr>
          <a:xfrm>
            <a:off x="1129307" y="4502575"/>
            <a:ext cx="1181543" cy="369332"/>
          </a:xfrm>
          <a:prstGeom prst="rect">
            <a:avLst/>
          </a:prstGeom>
          <a:noFill/>
        </p:spPr>
        <p:txBody>
          <a:bodyPr wrap="square" rtlCol="0">
            <a:spAutoFit/>
          </a:bodyPr>
          <a:lstStyle/>
          <a:p>
            <a:r>
              <a:rPr lang="fr-FR" dirty="0" err="1" smtClean="0"/>
              <a:t>Gallery</a:t>
            </a:r>
            <a:endParaRPr lang="fr-FR" dirty="0"/>
          </a:p>
        </p:txBody>
      </p:sp>
      <p:cxnSp>
        <p:nvCxnSpPr>
          <p:cNvPr id="35" name="Curved Connector 19"/>
          <p:cNvCxnSpPr>
            <a:stCxn id="31" idx="0"/>
            <a:endCxn id="24" idx="3"/>
          </p:cNvCxnSpPr>
          <p:nvPr/>
        </p:nvCxnSpPr>
        <p:spPr>
          <a:xfrm rot="16200000" flipV="1">
            <a:off x="2100858" y="2770554"/>
            <a:ext cx="1491462" cy="40407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339752" y="4244496"/>
            <a:ext cx="1907671" cy="369332"/>
          </a:xfrm>
          <a:prstGeom prst="rect">
            <a:avLst/>
          </a:prstGeom>
          <a:noFill/>
        </p:spPr>
        <p:txBody>
          <a:bodyPr wrap="square" rtlCol="0">
            <a:spAutoFit/>
          </a:bodyPr>
          <a:lstStyle/>
          <a:p>
            <a:r>
              <a:rPr lang="fr-FR" dirty="0" smtClean="0"/>
              <a:t>User-</a:t>
            </a:r>
            <a:r>
              <a:rPr lang="fr-FR" dirty="0" err="1" smtClean="0"/>
              <a:t>Supplied</a:t>
            </a:r>
            <a:endParaRPr lang="fr-FR" dirty="0"/>
          </a:p>
        </p:txBody>
      </p:sp>
      <p:pic>
        <p:nvPicPr>
          <p:cNvPr id="2" name="Image 1"/>
          <p:cNvPicPr>
            <a:picLocks noChangeAspect="1"/>
          </p:cNvPicPr>
          <p:nvPr/>
        </p:nvPicPr>
        <p:blipFill>
          <a:blip r:embed="rId4"/>
          <a:stretch>
            <a:fillRect/>
          </a:stretch>
        </p:blipFill>
        <p:spPr>
          <a:xfrm>
            <a:off x="4860032" y="1053591"/>
            <a:ext cx="3479142" cy="380171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Objectives</a:t>
            </a:r>
          </a:p>
        </p:txBody>
      </p:sp>
      <p:sp>
        <p:nvSpPr>
          <p:cNvPr id="34818" name="Espace réservé du contenu 2"/>
          <p:cNvSpPr>
            <a:spLocks noGrp="1"/>
          </p:cNvSpPr>
          <p:nvPr>
            <p:ph idx="1"/>
          </p:nvPr>
        </p:nvSpPr>
        <p:spPr/>
        <p:txBody>
          <a:bodyPr/>
          <a:lstStyle/>
          <a:p>
            <a:pPr marL="0" indent="0">
              <a:buNone/>
            </a:pPr>
            <a:r>
              <a:rPr lang="en-US" dirty="0" smtClean="0">
                <a:ea typeface="ＭＳ Ｐゴシック" pitchFamily="34" charset="-128"/>
              </a:rPr>
              <a:t>By completing this course, you’ll be able to:</a:t>
            </a:r>
          </a:p>
          <a:p>
            <a:pPr marL="400050" lvl="1" indent="0">
              <a:buNone/>
            </a:pPr>
            <a:endParaRPr lang="en-US" dirty="0" smtClean="0">
              <a:ea typeface="ＭＳ Ｐゴシック" pitchFamily="34" charset="-128"/>
            </a:endParaRPr>
          </a:p>
          <a:p>
            <a:pPr lvl="1"/>
            <a:r>
              <a:rPr lang="fr-FR" dirty="0" err="1" smtClean="0">
                <a:ea typeface="ＭＳ Ｐゴシック" pitchFamily="34" charset="-128"/>
              </a:rPr>
              <a:t>Understand</a:t>
            </a:r>
            <a:r>
              <a:rPr lang="fr-FR" dirty="0" smtClean="0">
                <a:ea typeface="ＭＳ Ｐゴシック" pitchFamily="34" charset="-128"/>
              </a:rPr>
              <a:t> the </a:t>
            </a:r>
            <a:r>
              <a:rPr lang="fr-FR" dirty="0" err="1" smtClean="0">
                <a:ea typeface="ＭＳ Ｐゴシック" pitchFamily="34" charset="-128"/>
              </a:rPr>
              <a:t>different</a:t>
            </a:r>
            <a:r>
              <a:rPr lang="fr-FR" dirty="0" smtClean="0">
                <a:ea typeface="ＭＳ Ｐゴシック" pitchFamily="34" charset="-128"/>
              </a:rPr>
              <a:t> components of Azure</a:t>
            </a:r>
          </a:p>
          <a:p>
            <a:pPr lvl="1"/>
            <a:r>
              <a:rPr lang="fr-FR" dirty="0" err="1" smtClean="0">
                <a:ea typeface="ＭＳ Ｐゴシック" pitchFamily="34" charset="-128"/>
              </a:rPr>
              <a:t>Understand</a:t>
            </a:r>
            <a:r>
              <a:rPr lang="fr-FR" dirty="0" smtClean="0">
                <a:ea typeface="ＭＳ Ｐゴシック" pitchFamily="34" charset="-128"/>
              </a:rPr>
              <a:t> in </a:t>
            </a:r>
            <a:r>
              <a:rPr lang="fr-FR" dirty="0" err="1" smtClean="0">
                <a:ea typeface="ＭＳ Ｐゴシック" pitchFamily="34" charset="-128"/>
              </a:rPr>
              <a:t>what</a:t>
            </a:r>
            <a:r>
              <a:rPr lang="fr-FR" dirty="0" smtClean="0">
                <a:ea typeface="ＭＳ Ｐゴシック" pitchFamily="34" charset="-128"/>
              </a:rPr>
              <a:t> </a:t>
            </a:r>
            <a:r>
              <a:rPr lang="fr-FR" dirty="0" err="1" smtClean="0">
                <a:ea typeface="ＭＳ Ｐゴシック" pitchFamily="34" charset="-128"/>
              </a:rPr>
              <a:t>context</a:t>
            </a:r>
            <a:r>
              <a:rPr lang="fr-FR" dirty="0" smtClean="0">
                <a:ea typeface="ＭＳ Ｐゴシック" pitchFamily="34" charset="-128"/>
              </a:rPr>
              <a:t> </a:t>
            </a:r>
            <a:r>
              <a:rPr lang="fr-FR" dirty="0" err="1" smtClean="0">
                <a:ea typeface="ＭＳ Ｐゴシック" pitchFamily="34" charset="-128"/>
              </a:rPr>
              <a:t>you</a:t>
            </a:r>
            <a:r>
              <a:rPr lang="fr-FR" dirty="0" smtClean="0">
                <a:ea typeface="ＭＳ Ｐゴシック" pitchFamily="34" charset="-128"/>
              </a:rPr>
              <a:t> </a:t>
            </a:r>
            <a:r>
              <a:rPr lang="fr-FR" dirty="0" err="1" smtClean="0">
                <a:ea typeface="ＭＳ Ｐゴシック" pitchFamily="34" charset="-128"/>
              </a:rPr>
              <a:t>would</a:t>
            </a:r>
            <a:r>
              <a:rPr lang="fr-FR" dirty="0" smtClean="0">
                <a:ea typeface="ＭＳ Ｐゴシック" pitchFamily="34" charset="-128"/>
              </a:rPr>
              <a:t> use </a:t>
            </a:r>
            <a:r>
              <a:rPr lang="fr-FR" dirty="0" err="1" smtClean="0">
                <a:ea typeface="ＭＳ Ｐゴシック" pitchFamily="34" charset="-128"/>
              </a:rPr>
              <a:t>each</a:t>
            </a:r>
            <a:r>
              <a:rPr lang="fr-FR" dirty="0" smtClean="0">
                <a:ea typeface="ＭＳ Ｐゴシック" pitchFamily="34" charset="-128"/>
              </a:rPr>
              <a:t> of </a:t>
            </a:r>
            <a:r>
              <a:rPr lang="fr-FR" dirty="0" err="1" smtClean="0">
                <a:ea typeface="ＭＳ Ｐゴシック" pitchFamily="34" charset="-128"/>
              </a:rPr>
              <a:t>them</a:t>
            </a:r>
            <a:endParaRPr lang="fr-FR" dirty="0" smtClean="0">
              <a:ea typeface="ＭＳ Ｐゴシック" pitchFamily="34" charset="-128"/>
            </a:endParaRPr>
          </a:p>
          <a:p>
            <a:pPr lvl="1"/>
            <a:r>
              <a:rPr lang="fr-FR" dirty="0" err="1" smtClean="0">
                <a:ea typeface="ＭＳ Ｐゴシック" pitchFamily="34" charset="-128"/>
              </a:rPr>
              <a:t>Explain</a:t>
            </a:r>
            <a:r>
              <a:rPr lang="fr-FR" dirty="0" smtClean="0">
                <a:ea typeface="ＭＳ Ｐゴシック" pitchFamily="34" charset="-128"/>
              </a:rPr>
              <a:t> </a:t>
            </a:r>
            <a:r>
              <a:rPr lang="fr-FR" dirty="0" err="1" smtClean="0">
                <a:ea typeface="ＭＳ Ｐゴシック" pitchFamily="34" charset="-128"/>
              </a:rPr>
              <a:t>what</a:t>
            </a:r>
            <a:r>
              <a:rPr lang="fr-FR" dirty="0" smtClean="0">
                <a:ea typeface="ＭＳ Ｐゴシック" pitchFamily="34" charset="-128"/>
              </a:rPr>
              <a:t> </a:t>
            </a:r>
            <a:r>
              <a:rPr lang="fr-FR" dirty="0" err="1" smtClean="0">
                <a:ea typeface="ＭＳ Ｐゴシック" pitchFamily="34" charset="-128"/>
              </a:rPr>
              <a:t>each</a:t>
            </a:r>
            <a:r>
              <a:rPr lang="fr-FR" dirty="0" smtClean="0">
                <a:ea typeface="ＭＳ Ｐゴシック" pitchFamily="34" charset="-128"/>
              </a:rPr>
              <a:t> component </a:t>
            </a:r>
            <a:r>
              <a:rPr lang="fr-FR" dirty="0" err="1" smtClean="0">
                <a:ea typeface="ＭＳ Ｐゴシック" pitchFamily="34" charset="-128"/>
              </a:rPr>
              <a:t>does</a:t>
            </a:r>
            <a:r>
              <a:rPr lang="fr-FR" dirty="0" smtClean="0">
                <a:ea typeface="ＭＳ Ｐゴシック" pitchFamily="34" charset="-128"/>
              </a:rPr>
              <a:t>.</a:t>
            </a:r>
          </a:p>
        </p:txBody>
      </p:sp>
      <p:sp>
        <p:nvSpPr>
          <p:cNvPr id="34819" name="Espace réservé du contenu 3"/>
          <p:cNvSpPr>
            <a:spLocks noGrp="1"/>
          </p:cNvSpPr>
          <p:nvPr>
            <p:ph sz="quarter" idx="13"/>
          </p:nvPr>
        </p:nvSpPr>
        <p:spPr/>
        <p:txBody>
          <a:bodyPr/>
          <a:lstStyle/>
          <a:p>
            <a:pPr>
              <a:defRPr/>
            </a:pPr>
            <a:r>
              <a:rPr lang="en-US" dirty="0" smtClean="0">
                <a:ea typeface="MS PGothic" charset="0"/>
                <a:cs typeface="Myriad Pro"/>
              </a:rPr>
              <a:t>Windows Azure Overview</a:t>
            </a:r>
          </a:p>
        </p:txBody>
      </p:sp>
      <p:pic>
        <p:nvPicPr>
          <p:cNvPr id="1027" name="Picture 3" descr="D:\Users\Renaud\Desktop\StageFinEtudesSupinfo\Icons-New\v3\Objectiv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Web Sites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Web Sites provide a managed web environment using IIS (</a:t>
            </a:r>
            <a:r>
              <a:rPr lang="en-US" i="1" dirty="0" smtClean="0"/>
              <a:t>Internet Information Service</a:t>
            </a:r>
            <a:r>
              <a:rPr lang="en-US" dirty="0" smtClean="0"/>
              <a:t>)</a:t>
            </a:r>
          </a:p>
          <a:p>
            <a:pPr lvl="0"/>
            <a:r>
              <a:rPr lang="en-US" i="1" dirty="0" smtClean="0"/>
              <a:t>With Windows Azure Web Sites you can</a:t>
            </a:r>
          </a:p>
          <a:p>
            <a:pPr lvl="1"/>
            <a:r>
              <a:rPr lang="en-US" dirty="0" smtClean="0"/>
              <a:t>Move an existing IIS Website into Azure unchanged</a:t>
            </a:r>
          </a:p>
          <a:p>
            <a:pPr lvl="1"/>
            <a:r>
              <a:rPr lang="en-US" dirty="0" smtClean="0"/>
              <a:t>Create a new one designed for the cloud</a:t>
            </a:r>
          </a:p>
          <a:p>
            <a:pPr lvl="0"/>
            <a:r>
              <a:rPr lang="en-US" dirty="0" smtClean="0"/>
              <a:t>You can add or remove instances dynamically.</a:t>
            </a:r>
          </a:p>
          <a:p>
            <a:pPr lvl="0"/>
            <a:r>
              <a:rPr lang="en-US" b="1" dirty="0" err="1" smtClean="0"/>
              <a:t>PaaS</a:t>
            </a:r>
            <a:endParaRPr lang="en-US" b="1" dirty="0" smtClean="0"/>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Web Sites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Web Sites automatically load balance requests across instances.</a:t>
            </a:r>
          </a:p>
          <a:p>
            <a:pPr lvl="0"/>
            <a:r>
              <a:rPr lang="en-US" dirty="0" smtClean="0"/>
              <a:t>It supports .NET, PHP &amp; Node.JS with SQL Database or </a:t>
            </a:r>
            <a:r>
              <a:rPr lang="en-US" dirty="0" err="1" smtClean="0"/>
              <a:t>MySQL</a:t>
            </a:r>
            <a:r>
              <a:rPr lang="en-US" dirty="0" smtClean="0"/>
              <a:t> for relational storage</a:t>
            </a:r>
          </a:p>
          <a:p>
            <a:pPr lvl="0"/>
            <a:r>
              <a:rPr lang="en-US" dirty="0" smtClean="0"/>
              <a:t>Provides built-in apps : </a:t>
            </a:r>
            <a:r>
              <a:rPr lang="en-US" dirty="0" err="1" smtClean="0"/>
              <a:t>WordPress</a:t>
            </a:r>
            <a:r>
              <a:rPr lang="en-US" dirty="0" smtClean="0"/>
              <a:t>, </a:t>
            </a:r>
            <a:r>
              <a:rPr lang="en-US" dirty="0" err="1" smtClean="0"/>
              <a:t>Joomla</a:t>
            </a:r>
            <a:r>
              <a:rPr lang="en-US" dirty="0" smtClean="0"/>
              <a:t> and </a:t>
            </a:r>
            <a:r>
              <a:rPr lang="en-US" dirty="0" err="1" smtClean="0"/>
              <a:t>Drupal</a:t>
            </a:r>
            <a:endParaRPr lang="en-US" dirty="0" smtClean="0"/>
          </a:p>
          <a:p>
            <a:pPr lvl="0">
              <a:buNone/>
            </a:pPr>
            <a:endParaRPr lang="en-US" dirty="0" smtClean="0"/>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Web Sites</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r 1"/>
          <p:cNvGrpSpPr/>
          <p:nvPr/>
        </p:nvGrpSpPr>
        <p:grpSpPr>
          <a:xfrm>
            <a:off x="5253947" y="3073524"/>
            <a:ext cx="3672408" cy="2016224"/>
            <a:chOff x="1331640" y="1129308"/>
            <a:chExt cx="6048672" cy="3960440"/>
          </a:xfrm>
        </p:grpSpPr>
        <p:sp>
          <p:nvSpPr>
            <p:cNvPr id="25" name="Rectangle 24"/>
            <p:cNvSpPr/>
            <p:nvPr/>
          </p:nvSpPr>
          <p:spPr>
            <a:xfrm>
              <a:off x="1331640" y="1129308"/>
              <a:ext cx="6048672" cy="396044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sz="1050"/>
            </a:p>
          </p:txBody>
        </p:sp>
        <p:sp>
          <p:nvSpPr>
            <p:cNvPr id="8" name="Rectangle 7"/>
            <p:cNvSpPr/>
            <p:nvPr/>
          </p:nvSpPr>
          <p:spPr>
            <a:xfrm>
              <a:off x="1814732" y="1489348"/>
              <a:ext cx="2347664" cy="165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050"/>
            </a:p>
          </p:txBody>
        </p:sp>
        <p:sp>
          <p:nvSpPr>
            <p:cNvPr id="9" name="Rectangle 8"/>
            <p:cNvSpPr/>
            <p:nvPr/>
          </p:nvSpPr>
          <p:spPr>
            <a:xfrm>
              <a:off x="2014845" y="2173424"/>
              <a:ext cx="576064"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IIS</a:t>
              </a:r>
              <a:endParaRPr lang="fr-FR" sz="1050" dirty="0">
                <a:solidFill>
                  <a:schemeClr val="tx1"/>
                </a:solidFill>
              </a:endParaRPr>
            </a:p>
          </p:txBody>
        </p:sp>
        <p:sp>
          <p:nvSpPr>
            <p:cNvPr id="10" name="Rectangle 9"/>
            <p:cNvSpPr/>
            <p:nvPr/>
          </p:nvSpPr>
          <p:spPr>
            <a:xfrm>
              <a:off x="2826387" y="1691914"/>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sp>
          <p:nvSpPr>
            <p:cNvPr id="11" name="Rectangle 10"/>
            <p:cNvSpPr/>
            <p:nvPr/>
          </p:nvSpPr>
          <p:spPr>
            <a:xfrm>
              <a:off x="2826387" y="2159197"/>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sp>
          <p:nvSpPr>
            <p:cNvPr id="12" name="Rectangle 11"/>
            <p:cNvSpPr/>
            <p:nvPr/>
          </p:nvSpPr>
          <p:spPr>
            <a:xfrm>
              <a:off x="2826386" y="2640502"/>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cxnSp>
          <p:nvCxnSpPr>
            <p:cNvPr id="13" name="Straight Connector 12"/>
            <p:cNvCxnSpPr>
              <a:stCxn id="9" idx="3"/>
              <a:endCxn id="12" idx="1"/>
            </p:cNvCxnSpPr>
            <p:nvPr/>
          </p:nvCxnSpPr>
          <p:spPr>
            <a:xfrm>
              <a:off x="2590909" y="2317440"/>
              <a:ext cx="235477" cy="4741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3"/>
              <a:endCxn id="10" idx="1"/>
            </p:cNvCxnSpPr>
            <p:nvPr/>
          </p:nvCxnSpPr>
          <p:spPr>
            <a:xfrm flipV="1">
              <a:off x="2590909" y="1843044"/>
              <a:ext cx="235478" cy="474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9" idx="3"/>
              <a:endCxn id="11" idx="1"/>
            </p:cNvCxnSpPr>
            <p:nvPr/>
          </p:nvCxnSpPr>
          <p:spPr>
            <a:xfrm flipV="1">
              <a:off x="2590909" y="2310327"/>
              <a:ext cx="235478" cy="7113"/>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499992" y="3134147"/>
              <a:ext cx="2347664" cy="165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050"/>
            </a:p>
          </p:txBody>
        </p:sp>
        <p:sp>
          <p:nvSpPr>
            <p:cNvPr id="17" name="Rectangle 16"/>
            <p:cNvSpPr/>
            <p:nvPr/>
          </p:nvSpPr>
          <p:spPr>
            <a:xfrm>
              <a:off x="4700105" y="3818223"/>
              <a:ext cx="576064"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IIS</a:t>
              </a:r>
              <a:endParaRPr lang="fr-FR" sz="1050" dirty="0">
                <a:solidFill>
                  <a:schemeClr val="tx1"/>
                </a:solidFill>
              </a:endParaRPr>
            </a:p>
          </p:txBody>
        </p:sp>
        <p:sp>
          <p:nvSpPr>
            <p:cNvPr id="18" name="Rectangle 17"/>
            <p:cNvSpPr/>
            <p:nvPr/>
          </p:nvSpPr>
          <p:spPr>
            <a:xfrm>
              <a:off x="5511647" y="3336713"/>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sp>
          <p:nvSpPr>
            <p:cNvPr id="19" name="Rectangle 18"/>
            <p:cNvSpPr/>
            <p:nvPr/>
          </p:nvSpPr>
          <p:spPr>
            <a:xfrm>
              <a:off x="5511647" y="3803996"/>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sp>
          <p:nvSpPr>
            <p:cNvPr id="20" name="Rectangle 19"/>
            <p:cNvSpPr/>
            <p:nvPr/>
          </p:nvSpPr>
          <p:spPr>
            <a:xfrm>
              <a:off x="5511646" y="4285301"/>
              <a:ext cx="1148585" cy="30225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50" dirty="0" smtClean="0">
                  <a:solidFill>
                    <a:schemeClr val="tx1"/>
                  </a:solidFill>
                </a:rPr>
                <a:t>Web Site</a:t>
              </a:r>
              <a:endParaRPr lang="fr-FR" sz="1050" dirty="0">
                <a:solidFill>
                  <a:schemeClr val="tx1"/>
                </a:solidFill>
              </a:endParaRPr>
            </a:p>
          </p:txBody>
        </p:sp>
        <p:cxnSp>
          <p:nvCxnSpPr>
            <p:cNvPr id="21" name="Straight Connector 20"/>
            <p:cNvCxnSpPr>
              <a:stCxn id="17" idx="3"/>
              <a:endCxn id="20" idx="1"/>
            </p:cNvCxnSpPr>
            <p:nvPr/>
          </p:nvCxnSpPr>
          <p:spPr>
            <a:xfrm>
              <a:off x="5276169" y="3962239"/>
              <a:ext cx="235477" cy="4741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7" idx="3"/>
              <a:endCxn id="18" idx="1"/>
            </p:cNvCxnSpPr>
            <p:nvPr/>
          </p:nvCxnSpPr>
          <p:spPr>
            <a:xfrm flipV="1">
              <a:off x="5276169" y="3487843"/>
              <a:ext cx="235478" cy="474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3"/>
              <a:endCxn id="19" idx="1"/>
            </p:cNvCxnSpPr>
            <p:nvPr/>
          </p:nvCxnSpPr>
          <p:spPr>
            <a:xfrm flipV="1">
              <a:off x="5276169" y="3955126"/>
              <a:ext cx="235478" cy="7113"/>
            </a:xfrm>
            <a:prstGeom prst="line">
              <a:avLst/>
            </a:prstGeom>
          </p:spPr>
          <p:style>
            <a:lnRef idx="2">
              <a:schemeClr val="accent1"/>
            </a:lnRef>
            <a:fillRef idx="0">
              <a:schemeClr val="accent1"/>
            </a:fillRef>
            <a:effectRef idx="1">
              <a:schemeClr val="accent1"/>
            </a:effectRef>
            <a:fontRef idx="minor">
              <a:schemeClr val="tx1"/>
            </a:fontRef>
          </p:style>
        </p:cxnSp>
        <p:sp>
          <p:nvSpPr>
            <p:cNvPr id="24" name="ZoneTexte 6"/>
            <p:cNvSpPr txBox="1"/>
            <p:nvPr/>
          </p:nvSpPr>
          <p:spPr>
            <a:xfrm>
              <a:off x="4788024" y="1489348"/>
              <a:ext cx="2059632" cy="513877"/>
            </a:xfrm>
            <a:prstGeom prst="rect">
              <a:avLst/>
            </a:prstGeom>
            <a:noFill/>
          </p:spPr>
          <p:txBody>
            <a:bodyPr wrap="square" rtlCol="0">
              <a:spAutoFit/>
            </a:bodyPr>
            <a:lstStyle/>
            <a:p>
              <a:r>
                <a:rPr lang="fr-FR" sz="1050" dirty="0" smtClean="0"/>
                <a:t>User instances</a:t>
              </a:r>
              <a:endParaRPr lang="fr-FR" sz="1050" dirty="0"/>
            </a:p>
          </p:txBody>
        </p:sp>
      </p:grpSp>
      <p:pic>
        <p:nvPicPr>
          <p:cNvPr id="3" name="Image 2"/>
          <p:cNvPicPr>
            <a:picLocks noChangeAspect="1"/>
          </p:cNvPicPr>
          <p:nvPr/>
        </p:nvPicPr>
        <p:blipFill>
          <a:blip r:embed="rId4"/>
          <a:stretch>
            <a:fillRect/>
          </a:stretch>
        </p:blipFill>
        <p:spPr>
          <a:xfrm>
            <a:off x="538328" y="1114930"/>
            <a:ext cx="4193370" cy="359630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Cloud Services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Web Sites doesn’t give you Administrative access</a:t>
            </a:r>
          </a:p>
          <a:p>
            <a:pPr lvl="1"/>
            <a:r>
              <a:rPr lang="en-US" dirty="0" smtClean="0"/>
              <a:t>Can’t install arbitrary software</a:t>
            </a:r>
          </a:p>
          <a:p>
            <a:pPr lvl="0"/>
            <a:r>
              <a:rPr lang="en-US" dirty="0" smtClean="0"/>
              <a:t>Windows Azure Virtual Machines give you full access</a:t>
            </a:r>
          </a:p>
          <a:p>
            <a:pPr lvl="1"/>
            <a:r>
              <a:rPr lang="en-US" dirty="0" smtClean="0"/>
              <a:t>Need to deal with reliability and administration yourself</a:t>
            </a:r>
          </a:p>
          <a:p>
            <a:pPr lvl="0"/>
            <a:r>
              <a:rPr lang="en-US" dirty="0" smtClean="0"/>
              <a:t>Windows Azure Cloud Services gives you control but also handles most of the work</a:t>
            </a: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Cloud Services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Designed to be scalable, reliable, and low-admin app.</a:t>
            </a:r>
          </a:p>
          <a:p>
            <a:pPr lvl="1"/>
            <a:r>
              <a:rPr lang="en-US" dirty="0" smtClean="0"/>
              <a:t>This is Platform as a Service (</a:t>
            </a:r>
            <a:r>
              <a:rPr lang="en-US" b="1" dirty="0" err="1" smtClean="0"/>
              <a:t>PaaS</a:t>
            </a:r>
            <a:r>
              <a:rPr lang="en-US" dirty="0" smtClean="0"/>
              <a:t>)</a:t>
            </a:r>
          </a:p>
          <a:p>
            <a:pPr lvl="0"/>
            <a:r>
              <a:rPr lang="en-US" dirty="0" smtClean="0"/>
              <a:t>Your app executes in virtual machines that are managed by Azure</a:t>
            </a:r>
          </a:p>
          <a:p>
            <a:pPr lvl="1"/>
            <a:r>
              <a:rPr lang="en-US" dirty="0" smtClean="0"/>
              <a:t>Like OS, Updates etc.</a:t>
            </a:r>
          </a:p>
          <a:p>
            <a:pPr lvl="1">
              <a:buNone/>
            </a:pPr>
            <a:endParaRPr lang="en-US" dirty="0" smtClean="0"/>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Cloud Services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Two roles available</a:t>
            </a:r>
          </a:p>
          <a:p>
            <a:pPr lvl="1"/>
            <a:r>
              <a:rPr lang="en-US" dirty="0" smtClean="0"/>
              <a:t>Web Role</a:t>
            </a:r>
          </a:p>
          <a:p>
            <a:pPr lvl="2"/>
            <a:r>
              <a:rPr lang="en-US" dirty="0" smtClean="0"/>
              <a:t>Runs IIS : This is where you’re web site will run</a:t>
            </a:r>
          </a:p>
          <a:p>
            <a:pPr lvl="1"/>
            <a:r>
              <a:rPr lang="en-US" dirty="0" smtClean="0"/>
              <a:t>Worker Role</a:t>
            </a:r>
          </a:p>
          <a:p>
            <a:pPr lvl="2"/>
            <a:r>
              <a:rPr lang="en-US" dirty="0" smtClean="0"/>
              <a:t>Doesn’t run IIS : Deals with lengthy processing.</a:t>
            </a:r>
          </a:p>
          <a:p>
            <a:pPr lvl="1">
              <a:buNone/>
            </a:pPr>
            <a:endParaRPr lang="en-US" dirty="0" smtClean="0"/>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t>Cloud Services in a nutshell</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Execution model</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r 1"/>
          <p:cNvGrpSpPr/>
          <p:nvPr/>
        </p:nvGrpSpPr>
        <p:grpSpPr>
          <a:xfrm>
            <a:off x="5276720" y="3793604"/>
            <a:ext cx="3588568" cy="1240904"/>
            <a:chOff x="1631504" y="2192660"/>
            <a:chExt cx="5964832" cy="1960984"/>
          </a:xfrm>
        </p:grpSpPr>
        <p:sp>
          <p:nvSpPr>
            <p:cNvPr id="7" name="Rectangle 6"/>
            <p:cNvSpPr/>
            <p:nvPr/>
          </p:nvSpPr>
          <p:spPr>
            <a:xfrm>
              <a:off x="1631504" y="21926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smtClean="0"/>
                <a:t>Web </a:t>
              </a:r>
              <a:r>
                <a:rPr lang="fr-FR" sz="1100" dirty="0" err="1" smtClean="0"/>
                <a:t>Roles</a:t>
              </a:r>
              <a:endParaRPr lang="fr-FR" sz="1100" dirty="0"/>
            </a:p>
          </p:txBody>
        </p:sp>
        <p:sp>
          <p:nvSpPr>
            <p:cNvPr id="8" name="Rectangle 7"/>
            <p:cNvSpPr/>
            <p:nvPr/>
          </p:nvSpPr>
          <p:spPr>
            <a:xfrm>
              <a:off x="4943872" y="21926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err="1" smtClean="0"/>
                <a:t>Worker</a:t>
              </a:r>
              <a:r>
                <a:rPr lang="fr-FR" sz="1100" dirty="0" smtClean="0"/>
                <a:t> </a:t>
              </a:r>
              <a:r>
                <a:rPr lang="fr-FR" sz="1100" dirty="0" err="1" smtClean="0"/>
                <a:t>Roles</a:t>
              </a:r>
              <a:endParaRPr lang="fr-FR" sz="1100" dirty="0"/>
            </a:p>
          </p:txBody>
        </p:sp>
        <p:sp>
          <p:nvSpPr>
            <p:cNvPr id="9" name="Rectangle 8"/>
            <p:cNvSpPr/>
            <p:nvPr/>
          </p:nvSpPr>
          <p:spPr>
            <a:xfrm>
              <a:off x="1783904" y="23450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smtClean="0"/>
                <a:t>Web </a:t>
              </a:r>
              <a:r>
                <a:rPr lang="fr-FR" sz="1100" dirty="0" err="1" smtClean="0"/>
                <a:t>Roles</a:t>
              </a:r>
              <a:endParaRPr lang="fr-FR" sz="1100" dirty="0"/>
            </a:p>
          </p:txBody>
        </p:sp>
        <p:sp>
          <p:nvSpPr>
            <p:cNvPr id="10" name="Rectangle 9"/>
            <p:cNvSpPr/>
            <p:nvPr/>
          </p:nvSpPr>
          <p:spPr>
            <a:xfrm>
              <a:off x="1936304" y="24974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fr-FR" sz="1600" dirty="0" smtClean="0"/>
                <a:t>Web </a:t>
              </a:r>
              <a:r>
                <a:rPr lang="fr-FR" sz="1600" dirty="0" err="1" smtClean="0"/>
                <a:t>Roles</a:t>
              </a:r>
              <a:endParaRPr lang="fr-FR" sz="1600" dirty="0"/>
            </a:p>
          </p:txBody>
        </p:sp>
        <p:sp>
          <p:nvSpPr>
            <p:cNvPr id="11" name="Rectangle 10"/>
            <p:cNvSpPr/>
            <p:nvPr/>
          </p:nvSpPr>
          <p:spPr>
            <a:xfrm>
              <a:off x="5096272" y="23450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err="1" smtClean="0"/>
                <a:t>Worker</a:t>
              </a:r>
              <a:r>
                <a:rPr lang="fr-FR" sz="1100" dirty="0" smtClean="0"/>
                <a:t> </a:t>
              </a:r>
              <a:r>
                <a:rPr lang="fr-FR" sz="1100" dirty="0" err="1" smtClean="0"/>
                <a:t>Roles</a:t>
              </a:r>
              <a:endParaRPr lang="fr-FR" sz="1100" dirty="0"/>
            </a:p>
          </p:txBody>
        </p:sp>
        <p:sp>
          <p:nvSpPr>
            <p:cNvPr id="12" name="Rectangle 11"/>
            <p:cNvSpPr/>
            <p:nvPr/>
          </p:nvSpPr>
          <p:spPr>
            <a:xfrm>
              <a:off x="5248672" y="2497460"/>
              <a:ext cx="2347664" cy="165618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fr-FR" sz="1600" dirty="0" err="1" smtClean="0"/>
                <a:t>Worker</a:t>
              </a:r>
              <a:r>
                <a:rPr lang="fr-FR" sz="1600" dirty="0" smtClean="0"/>
                <a:t> </a:t>
              </a:r>
              <a:r>
                <a:rPr lang="fr-FR" sz="1600" dirty="0" err="1" smtClean="0"/>
                <a:t>Roles</a:t>
              </a:r>
              <a:endParaRPr lang="fr-FR" sz="1600" dirty="0"/>
            </a:p>
          </p:txBody>
        </p:sp>
        <p:sp>
          <p:nvSpPr>
            <p:cNvPr id="13" name="Right Arrow 12"/>
            <p:cNvSpPr/>
            <p:nvPr/>
          </p:nvSpPr>
          <p:spPr>
            <a:xfrm>
              <a:off x="4349316" y="3263162"/>
              <a:ext cx="88086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4" name="Oval 13"/>
            <p:cNvSpPr/>
            <p:nvPr/>
          </p:nvSpPr>
          <p:spPr>
            <a:xfrm>
              <a:off x="2135560" y="2616000"/>
              <a:ext cx="5308376" cy="557152"/>
            </a:xfrm>
            <a:prstGeom prst="ellipse">
              <a:avLst/>
            </a:prstGeom>
            <a:solidFill>
              <a:srgbClr val="FB90FE"/>
            </a:solidFill>
            <a:ln>
              <a:solidFill>
                <a:srgbClr val="F70BF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smtClean="0"/>
                <a:t>Application</a:t>
              </a:r>
              <a:endParaRPr lang="fr-FR" sz="1400" dirty="0"/>
            </a:p>
          </p:txBody>
        </p:sp>
      </p:grpSp>
      <p:pic>
        <p:nvPicPr>
          <p:cNvPr id="3" name="Image 2"/>
          <p:cNvPicPr>
            <a:picLocks noChangeAspect="1"/>
          </p:cNvPicPr>
          <p:nvPr/>
        </p:nvPicPr>
        <p:blipFill>
          <a:blip r:embed="rId4"/>
          <a:stretch>
            <a:fillRect/>
          </a:stretch>
        </p:blipFill>
        <p:spPr>
          <a:xfrm>
            <a:off x="1087427" y="1292816"/>
            <a:ext cx="3944944" cy="3383247"/>
          </a:xfrm>
          <a:prstGeom prst="rect">
            <a:avLst/>
          </a:prstGeom>
        </p:spPr>
      </p:pic>
      <p:pic>
        <p:nvPicPr>
          <p:cNvPr id="4" name="Image 3"/>
          <p:cNvPicPr>
            <a:picLocks noChangeAspect="1"/>
          </p:cNvPicPr>
          <p:nvPr/>
        </p:nvPicPr>
        <p:blipFill>
          <a:blip r:embed="rId5"/>
          <a:stretch>
            <a:fillRect/>
          </a:stretch>
        </p:blipFill>
        <p:spPr>
          <a:xfrm>
            <a:off x="-118630" y="1275848"/>
            <a:ext cx="961708" cy="961708"/>
          </a:xfrm>
          <a:prstGeom prst="rect">
            <a:avLst/>
          </a:prstGeom>
        </p:spPr>
      </p:pic>
      <p:pic>
        <p:nvPicPr>
          <p:cNvPr id="17" name="Image 16"/>
          <p:cNvPicPr>
            <a:picLocks noChangeAspect="1"/>
          </p:cNvPicPr>
          <p:nvPr/>
        </p:nvPicPr>
        <p:blipFill>
          <a:blip r:embed="rId5"/>
          <a:stretch>
            <a:fillRect/>
          </a:stretch>
        </p:blipFill>
        <p:spPr>
          <a:xfrm>
            <a:off x="33770" y="1428248"/>
            <a:ext cx="961708" cy="961708"/>
          </a:xfrm>
          <a:prstGeom prst="rect">
            <a:avLst/>
          </a:prstGeom>
        </p:spPr>
      </p:pic>
      <p:pic>
        <p:nvPicPr>
          <p:cNvPr id="18" name="Image 17"/>
          <p:cNvPicPr>
            <a:picLocks noChangeAspect="1"/>
          </p:cNvPicPr>
          <p:nvPr/>
        </p:nvPicPr>
        <p:blipFill>
          <a:blip r:embed="rId5"/>
          <a:stretch>
            <a:fillRect/>
          </a:stretch>
        </p:blipFill>
        <p:spPr>
          <a:xfrm>
            <a:off x="186170" y="1580648"/>
            <a:ext cx="961708" cy="961708"/>
          </a:xfrm>
          <a:prstGeom prst="rect">
            <a:avLst/>
          </a:prstGeom>
        </p:spPr>
      </p:pic>
      <p:cxnSp>
        <p:nvCxnSpPr>
          <p:cNvPr id="6" name="Connecteur droit avec flèche 5"/>
          <p:cNvCxnSpPr/>
          <p:nvPr/>
        </p:nvCxnSpPr>
        <p:spPr>
          <a:xfrm>
            <a:off x="1147878" y="2199405"/>
            <a:ext cx="687818" cy="44207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16" name="Image 15"/>
          <p:cNvPicPr>
            <a:picLocks noChangeAspect="1"/>
          </p:cNvPicPr>
          <p:nvPr/>
        </p:nvPicPr>
        <p:blipFill>
          <a:blip r:embed="rId6"/>
          <a:stretch>
            <a:fillRect/>
          </a:stretch>
        </p:blipFill>
        <p:spPr>
          <a:xfrm>
            <a:off x="5366743" y="1144541"/>
            <a:ext cx="1981994" cy="1321329"/>
          </a:xfrm>
          <a:prstGeom prst="rect">
            <a:avLst/>
          </a:prstGeom>
        </p:spPr>
      </p:pic>
      <p:cxnSp>
        <p:nvCxnSpPr>
          <p:cNvPr id="23" name="Connecteur droit avec flèche 22"/>
          <p:cNvCxnSpPr/>
          <p:nvPr/>
        </p:nvCxnSpPr>
        <p:spPr>
          <a:xfrm flipH="1">
            <a:off x="4355976" y="2061502"/>
            <a:ext cx="920744" cy="62327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Data Management</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5" name="Picture 2" descr="http://blogs.msdn.com/blogfiles/vincentbellet_fr/WindowsLiveWriter/ExecutionPolicywithPowershell_9195/PowerShell%20icon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970088"/>
            <a:ext cx="1514475" cy="1133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You </a:t>
            </a:r>
            <a:r>
              <a:rPr lang="fr-FR" dirty="0" err="1" smtClean="0">
                <a:ea typeface="ＭＳ Ｐゴシック" pitchFamily="34" charset="-128"/>
              </a:rPr>
              <a:t>always</a:t>
            </a:r>
            <a:r>
              <a:rPr lang="fr-FR" dirty="0" smtClean="0">
                <a:ea typeface="ＭＳ Ｐゴシック" pitchFamily="34" charset="-128"/>
              </a:rPr>
              <a:t> </a:t>
            </a:r>
            <a:r>
              <a:rPr lang="fr-FR" dirty="0" err="1" smtClean="0">
                <a:ea typeface="ＭＳ Ｐゴシック" pitchFamily="34" charset="-128"/>
              </a:rPr>
              <a:t>need</a:t>
            </a:r>
            <a:r>
              <a:rPr lang="fr-FR" dirty="0" smtClean="0">
                <a:ea typeface="ＭＳ Ｐゴシック" pitchFamily="34" charset="-128"/>
              </a:rPr>
              <a:t> to store data</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Different ways for storing and managing data</a:t>
            </a:r>
          </a:p>
          <a:p>
            <a:pPr lvl="1"/>
            <a:r>
              <a:rPr lang="en-US" dirty="0" smtClean="0"/>
              <a:t>The most basic option : Running SQL Server or another DBMS in a Windows Azure Virtual Machine</a:t>
            </a:r>
          </a:p>
          <a:p>
            <a:pPr lvl="2"/>
            <a:r>
              <a:rPr lang="en-US" dirty="0" smtClean="0"/>
              <a:t>You’re free to install any DB or </a:t>
            </a:r>
            <a:r>
              <a:rPr lang="en-US" dirty="0" err="1" smtClean="0"/>
              <a:t>NoSQL</a:t>
            </a:r>
            <a:r>
              <a:rPr lang="en-US" dirty="0" smtClean="0"/>
              <a:t> DB you want </a:t>
            </a:r>
          </a:p>
          <a:p>
            <a:pPr lvl="2"/>
            <a:r>
              <a:rPr lang="en-US" dirty="0" smtClean="0"/>
              <a:t>Have to manage and administer everything on your own</a:t>
            </a:r>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Course plan</a:t>
            </a:r>
          </a:p>
        </p:txBody>
      </p:sp>
      <p:sp>
        <p:nvSpPr>
          <p:cNvPr id="35842" name="Espace réservé du contenu 2"/>
          <p:cNvSpPr>
            <a:spLocks noGrp="1"/>
          </p:cNvSpPr>
          <p:nvPr>
            <p:ph idx="1"/>
          </p:nvPr>
        </p:nvSpPr>
        <p:spPr>
          <a:xfrm>
            <a:off x="3635896" y="1128713"/>
            <a:ext cx="5257279" cy="4230687"/>
          </a:xfrm>
        </p:spPr>
        <p:txBody>
          <a:bodyPr/>
          <a:lstStyle/>
          <a:p>
            <a:pPr lvl="1"/>
            <a:r>
              <a:rPr lang="fr-FR" dirty="0" smtClean="0">
                <a:ea typeface="ＭＳ Ｐゴシック" pitchFamily="34" charset="-128"/>
              </a:rPr>
              <a:t>Introduction &amp; Windows Azure Components</a:t>
            </a:r>
          </a:p>
          <a:p>
            <a:pPr lvl="1"/>
            <a:r>
              <a:rPr lang="fr-FR" dirty="0" err="1" smtClean="0">
                <a:ea typeface="ＭＳ Ｐゴシック" pitchFamily="34" charset="-128"/>
              </a:rPr>
              <a:t>Execution</a:t>
            </a:r>
            <a:r>
              <a:rPr lang="fr-FR" dirty="0" smtClean="0">
                <a:ea typeface="ＭＳ Ｐゴシック" pitchFamily="34" charset="-128"/>
              </a:rPr>
              <a:t> Model</a:t>
            </a:r>
          </a:p>
          <a:p>
            <a:pPr lvl="1"/>
            <a:r>
              <a:rPr lang="fr-FR" dirty="0" smtClean="0">
                <a:ea typeface="ＭＳ Ｐゴシック" pitchFamily="34" charset="-128"/>
              </a:rPr>
              <a:t>Data Management</a:t>
            </a:r>
          </a:p>
          <a:p>
            <a:pPr lvl="1"/>
            <a:r>
              <a:rPr lang="fr-FR" dirty="0" smtClean="0">
                <a:ea typeface="ＭＳ Ｐゴシック" pitchFamily="34" charset="-128"/>
              </a:rPr>
              <a:t>Networking</a:t>
            </a:r>
          </a:p>
          <a:p>
            <a:pPr lvl="1"/>
            <a:r>
              <a:rPr lang="fr-FR" dirty="0" smtClean="0">
                <a:ea typeface="ＭＳ Ｐゴシック" pitchFamily="34" charset="-128"/>
              </a:rPr>
              <a:t>Business </a:t>
            </a:r>
            <a:r>
              <a:rPr lang="fr-FR" dirty="0" err="1" smtClean="0">
                <a:ea typeface="ＭＳ Ｐゴシック" pitchFamily="34" charset="-128"/>
              </a:rPr>
              <a:t>Analytics</a:t>
            </a:r>
            <a:endParaRPr lang="fr-FR" dirty="0" smtClean="0">
              <a:ea typeface="ＭＳ Ｐゴシック" pitchFamily="34" charset="-128"/>
            </a:endParaRPr>
          </a:p>
          <a:p>
            <a:pPr lvl="1"/>
            <a:r>
              <a:rPr lang="fr-FR" dirty="0" smtClean="0">
                <a:ea typeface="ＭＳ Ｐゴシック" pitchFamily="34" charset="-128"/>
              </a:rPr>
              <a:t>Messaging</a:t>
            </a:r>
          </a:p>
          <a:p>
            <a:pPr lvl="1"/>
            <a:r>
              <a:rPr lang="fr-FR" dirty="0" err="1" smtClean="0">
                <a:ea typeface="ＭＳ Ｐゴシック" pitchFamily="34" charset="-128"/>
              </a:rPr>
              <a:t>Caching</a:t>
            </a:r>
            <a:r>
              <a:rPr lang="fr-FR" dirty="0" smtClean="0">
                <a:ea typeface="ＭＳ Ｐゴシック" pitchFamily="34" charset="-128"/>
              </a:rPr>
              <a:t> &amp; Security</a:t>
            </a:r>
          </a:p>
          <a:p>
            <a:pPr lvl="1"/>
            <a:r>
              <a:rPr lang="fr-FR" dirty="0" smtClean="0">
                <a:ea typeface="ＭＳ Ｐゴシック" pitchFamily="34" charset="-128"/>
              </a:rPr>
              <a:t>SDKs</a:t>
            </a:r>
          </a:p>
          <a:p>
            <a:pPr lvl="2"/>
            <a:endParaRPr lang="en-US" dirty="0" smtClean="0"/>
          </a:p>
        </p:txBody>
      </p:sp>
      <p:sp>
        <p:nvSpPr>
          <p:cNvPr id="35843" name="Espace réservé du contenu 3"/>
          <p:cNvSpPr>
            <a:spLocks noGrp="1"/>
          </p:cNvSpPr>
          <p:nvPr>
            <p:ph sz="quarter" idx="13"/>
          </p:nvPr>
        </p:nvSpPr>
        <p:spPr/>
        <p:txBody>
          <a:bodyPr/>
          <a:lstStyle/>
          <a:p>
            <a:pPr>
              <a:defRPr/>
            </a:pPr>
            <a:r>
              <a:rPr lang="en-US" dirty="0" smtClean="0">
                <a:ea typeface="MS PGothic" charset="0"/>
                <a:cs typeface="Myriad Pro"/>
              </a:rPr>
              <a:t>Windows Azure Overview</a:t>
            </a:r>
          </a:p>
        </p:txBody>
      </p:sp>
      <p:pic>
        <p:nvPicPr>
          <p:cNvPr id="7"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pic>
        <p:nvPicPr>
          <p:cNvPr id="2051" name="Picture 3" descr="D:\Users\Renaud\Desktop\StageFinEtudesSupinfo\Icons-New\v3\Min\Pl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Four solutions</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p:cNvGrpSpPr/>
          <p:nvPr/>
        </p:nvGrpSpPr>
        <p:grpSpPr>
          <a:xfrm>
            <a:off x="2763670" y="2298493"/>
            <a:ext cx="1596221" cy="1719370"/>
            <a:chOff x="678746" y="2281436"/>
            <a:chExt cx="2039452" cy="1929798"/>
          </a:xfrm>
        </p:grpSpPr>
        <p:grpSp>
          <p:nvGrpSpPr>
            <p:cNvPr id="8" name="Group 10"/>
            <p:cNvGrpSpPr/>
            <p:nvPr/>
          </p:nvGrpSpPr>
          <p:grpSpPr>
            <a:xfrm>
              <a:off x="678746" y="2281436"/>
              <a:ext cx="1514780" cy="1512670"/>
              <a:chOff x="536940" y="1273324"/>
              <a:chExt cx="1874820" cy="1872208"/>
            </a:xfrm>
          </p:grpSpPr>
          <p:sp>
            <p:nvSpPr>
              <p:cNvPr id="45" name="Rectangle 3"/>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a:p>
            </p:txBody>
          </p:sp>
          <p:cxnSp>
            <p:nvCxnSpPr>
              <p:cNvPr id="46" name="Straight Connector 45"/>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 name="Group 31"/>
            <p:cNvGrpSpPr/>
            <p:nvPr/>
          </p:nvGrpSpPr>
          <p:grpSpPr>
            <a:xfrm>
              <a:off x="913577" y="2465846"/>
              <a:ext cx="1514780" cy="1512670"/>
              <a:chOff x="536940" y="1273324"/>
              <a:chExt cx="1874820" cy="1872208"/>
            </a:xfrm>
          </p:grpSpPr>
          <p:sp>
            <p:nvSpPr>
              <p:cNvPr id="28" name="Rectangle 27"/>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a:p>
            </p:txBody>
          </p:sp>
          <p:cxnSp>
            <p:nvCxnSpPr>
              <p:cNvPr id="29" name="Straight Connector 28"/>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 name="Group 49"/>
            <p:cNvGrpSpPr/>
            <p:nvPr/>
          </p:nvGrpSpPr>
          <p:grpSpPr>
            <a:xfrm>
              <a:off x="1203418" y="2698564"/>
              <a:ext cx="1514780" cy="1512670"/>
              <a:chOff x="536940" y="1273324"/>
              <a:chExt cx="1874820" cy="1872208"/>
            </a:xfrm>
          </p:grpSpPr>
          <p:sp>
            <p:nvSpPr>
              <p:cNvPr id="11" name="Rectangle 10"/>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a:p>
            </p:txBody>
          </p:sp>
          <p:cxnSp>
            <p:nvCxnSpPr>
              <p:cNvPr id="12" name="Straight Connector 11"/>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62" name="TextBox 61"/>
          <p:cNvSpPr txBox="1"/>
          <p:nvPr/>
        </p:nvSpPr>
        <p:spPr>
          <a:xfrm>
            <a:off x="2768130" y="1711936"/>
            <a:ext cx="1724733" cy="276999"/>
          </a:xfrm>
          <a:prstGeom prst="rect">
            <a:avLst/>
          </a:prstGeom>
          <a:noFill/>
        </p:spPr>
        <p:txBody>
          <a:bodyPr wrap="square" rtlCol="0">
            <a:spAutoFit/>
          </a:bodyPr>
          <a:lstStyle/>
          <a:p>
            <a:pPr algn="ctr"/>
            <a:r>
              <a:rPr lang="fr-FR" sz="1200" i="1" dirty="0" smtClean="0"/>
              <a:t>SQL </a:t>
            </a:r>
            <a:r>
              <a:rPr lang="fr-FR" sz="1200" i="1" dirty="0" err="1" smtClean="0"/>
              <a:t>Databases</a:t>
            </a:r>
            <a:endParaRPr lang="fr-FR" sz="1200" i="1" dirty="0"/>
          </a:p>
        </p:txBody>
      </p:sp>
      <p:grpSp>
        <p:nvGrpSpPr>
          <p:cNvPr id="63" name="Group 62"/>
          <p:cNvGrpSpPr/>
          <p:nvPr/>
        </p:nvGrpSpPr>
        <p:grpSpPr>
          <a:xfrm>
            <a:off x="5072474" y="2573621"/>
            <a:ext cx="1329581" cy="1333415"/>
            <a:chOff x="3658248" y="2423728"/>
            <a:chExt cx="2054365" cy="1809883"/>
          </a:xfrm>
        </p:grpSpPr>
        <p:sp>
          <p:nvSpPr>
            <p:cNvPr id="64" name="ZoneTexte 1"/>
            <p:cNvSpPr txBox="1">
              <a:spLocks noChangeArrowheads="1"/>
            </p:cNvSpPr>
            <p:nvPr/>
          </p:nvSpPr>
          <p:spPr bwMode="auto">
            <a:xfrm>
              <a:off x="4302232" y="2531938"/>
              <a:ext cx="285432" cy="35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fr-FR" sz="1050"/>
            </a:p>
          </p:txBody>
        </p:sp>
        <p:cxnSp>
          <p:nvCxnSpPr>
            <p:cNvPr id="65" name="Straight Connector 64"/>
            <p:cNvCxnSpPr/>
            <p:nvPr/>
          </p:nvCxnSpPr>
          <p:spPr>
            <a:xfrm>
              <a:off x="4515101" y="2849113"/>
              <a:ext cx="0" cy="1026223"/>
            </a:xfrm>
            <a:prstGeom prst="line">
              <a:avLst/>
            </a:prstGeom>
          </p:spPr>
          <p:style>
            <a:lnRef idx="2">
              <a:schemeClr val="accent1"/>
            </a:lnRef>
            <a:fillRef idx="0">
              <a:schemeClr val="accent1"/>
            </a:fillRef>
            <a:effectRef idx="1">
              <a:schemeClr val="accent1"/>
            </a:effectRef>
            <a:fontRef idx="minor">
              <a:schemeClr val="tx1"/>
            </a:fontRef>
          </p:style>
        </p:cxnSp>
        <p:sp>
          <p:nvSpPr>
            <p:cNvPr id="66" name="Freeform 65"/>
            <p:cNvSpPr/>
            <p:nvPr/>
          </p:nvSpPr>
          <p:spPr>
            <a:xfrm rot="5400000">
              <a:off x="4674542" y="2045760"/>
              <a:ext cx="574566" cy="1330502"/>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13360" bIns="3058160" numCol="1" spcCol="1270" anchor="ctr" anchorCtr="0">
              <a:noAutofit/>
            </a:bodyPr>
            <a:lstStyle/>
            <a:p>
              <a:pPr lvl="0" algn="ctr" defTabSz="2489200">
                <a:lnSpc>
                  <a:spcPct val="90000"/>
                </a:lnSpc>
                <a:spcBef>
                  <a:spcPct val="0"/>
                </a:spcBef>
                <a:spcAft>
                  <a:spcPct val="35000"/>
                </a:spcAft>
              </a:pPr>
              <a:r>
                <a:rPr lang="fr-FR" sz="3600" kern="1200" dirty="0" smtClean="0"/>
                <a:t> </a:t>
              </a:r>
              <a:endParaRPr lang="fr-FR" sz="3600" kern="1200" dirty="0"/>
            </a:p>
          </p:txBody>
        </p:sp>
        <p:sp>
          <p:nvSpPr>
            <p:cNvPr id="67" name="Freeform 66"/>
            <p:cNvSpPr/>
            <p:nvPr/>
          </p:nvSpPr>
          <p:spPr>
            <a:xfrm rot="5400000">
              <a:off x="4316390" y="2528285"/>
              <a:ext cx="459652" cy="36545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68" name="Freeform 67"/>
            <p:cNvSpPr/>
            <p:nvPr/>
          </p:nvSpPr>
          <p:spPr>
            <a:xfrm rot="5400000">
              <a:off x="4474772" y="2863188"/>
              <a:ext cx="574566" cy="930962"/>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13360" bIns="3058160" numCol="1" spcCol="1270" anchor="ctr" anchorCtr="0">
              <a:noAutofit/>
            </a:bodyPr>
            <a:lstStyle/>
            <a:p>
              <a:pPr lvl="0" algn="ctr" defTabSz="2489200">
                <a:lnSpc>
                  <a:spcPct val="90000"/>
                </a:lnSpc>
                <a:spcBef>
                  <a:spcPct val="0"/>
                </a:spcBef>
                <a:spcAft>
                  <a:spcPct val="35000"/>
                </a:spcAft>
              </a:pPr>
              <a:r>
                <a:rPr lang="fr-FR" sz="3600" kern="1200" dirty="0" smtClean="0"/>
                <a:t> </a:t>
              </a:r>
              <a:endParaRPr lang="fr-FR" sz="3600" kern="1200" dirty="0"/>
            </a:p>
          </p:txBody>
        </p:sp>
        <p:sp>
          <p:nvSpPr>
            <p:cNvPr id="69" name="Freeform 68"/>
            <p:cNvSpPr/>
            <p:nvPr/>
          </p:nvSpPr>
          <p:spPr>
            <a:xfrm rot="5400000">
              <a:off x="4717311" y="3238308"/>
              <a:ext cx="574566" cy="1416039"/>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13360" bIns="3058160" numCol="1" spcCol="1270" anchor="ctr" anchorCtr="0">
              <a:noAutofit/>
            </a:bodyPr>
            <a:lstStyle/>
            <a:p>
              <a:pPr lvl="0" algn="ctr" defTabSz="2489200">
                <a:lnSpc>
                  <a:spcPct val="90000"/>
                </a:lnSpc>
                <a:spcBef>
                  <a:spcPct val="0"/>
                </a:spcBef>
                <a:spcAft>
                  <a:spcPct val="35000"/>
                </a:spcAft>
              </a:pPr>
              <a:r>
                <a:rPr lang="fr-FR" sz="3600" kern="1200" dirty="0" smtClean="0"/>
                <a:t> </a:t>
              </a:r>
              <a:endParaRPr lang="fr-FR" sz="3600" kern="1200" dirty="0"/>
            </a:p>
          </p:txBody>
        </p:sp>
        <p:sp>
          <p:nvSpPr>
            <p:cNvPr id="70" name="Freeform 69"/>
            <p:cNvSpPr/>
            <p:nvPr/>
          </p:nvSpPr>
          <p:spPr>
            <a:xfrm rot="5400000">
              <a:off x="4797128" y="3745745"/>
              <a:ext cx="459652" cy="401165"/>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1" name="Freeform 70"/>
            <p:cNvSpPr/>
            <p:nvPr/>
          </p:nvSpPr>
          <p:spPr>
            <a:xfrm rot="5400000">
              <a:off x="4334245" y="3745745"/>
              <a:ext cx="459652" cy="401165"/>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2" name="Freeform 71"/>
            <p:cNvSpPr/>
            <p:nvPr/>
          </p:nvSpPr>
          <p:spPr>
            <a:xfrm rot="5400000">
              <a:off x="4731999" y="2527180"/>
              <a:ext cx="459652" cy="36545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3" name="Freeform 72"/>
            <p:cNvSpPr/>
            <p:nvPr/>
          </p:nvSpPr>
          <p:spPr>
            <a:xfrm rot="5400000">
              <a:off x="5138077" y="2527179"/>
              <a:ext cx="459652" cy="36545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4" name="Freeform 73"/>
            <p:cNvSpPr/>
            <p:nvPr/>
          </p:nvSpPr>
          <p:spPr>
            <a:xfrm rot="5400000">
              <a:off x="4316389" y="3153961"/>
              <a:ext cx="459652" cy="36545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5" name="Freeform 74"/>
            <p:cNvSpPr/>
            <p:nvPr/>
          </p:nvSpPr>
          <p:spPr>
            <a:xfrm rot="5400000">
              <a:off x="4743668" y="3148838"/>
              <a:ext cx="459652" cy="36545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6" name="Freeform 75"/>
            <p:cNvSpPr/>
            <p:nvPr/>
          </p:nvSpPr>
          <p:spPr>
            <a:xfrm rot="5400000">
              <a:off x="5240248" y="3745745"/>
              <a:ext cx="459652" cy="401165"/>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600" kern="1200" dirty="0" smtClean="0"/>
                <a:t> </a:t>
              </a:r>
              <a:endParaRPr lang="fr-FR" sz="1600" kern="1200" dirty="0"/>
            </a:p>
          </p:txBody>
        </p:sp>
        <p:sp>
          <p:nvSpPr>
            <p:cNvPr id="77" name="Freeform 76"/>
            <p:cNvSpPr/>
            <p:nvPr/>
          </p:nvSpPr>
          <p:spPr>
            <a:xfrm>
              <a:off x="3658248" y="2480080"/>
              <a:ext cx="459652" cy="45120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100" kern="1200" dirty="0" smtClean="0"/>
                <a:t> K</a:t>
              </a:r>
              <a:endParaRPr lang="fr-FR" sz="1100" kern="1200" dirty="0"/>
            </a:p>
          </p:txBody>
        </p:sp>
        <p:sp>
          <p:nvSpPr>
            <p:cNvPr id="78" name="Freeform 77"/>
            <p:cNvSpPr/>
            <p:nvPr/>
          </p:nvSpPr>
          <p:spPr>
            <a:xfrm>
              <a:off x="3658248" y="3052006"/>
              <a:ext cx="459652" cy="45120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100" kern="1200" dirty="0" smtClean="0"/>
                <a:t> K</a:t>
              </a:r>
              <a:endParaRPr lang="fr-FR" sz="1100" kern="1200" dirty="0"/>
            </a:p>
          </p:txBody>
        </p:sp>
        <p:sp>
          <p:nvSpPr>
            <p:cNvPr id="79" name="Freeform 78"/>
            <p:cNvSpPr/>
            <p:nvPr/>
          </p:nvSpPr>
          <p:spPr>
            <a:xfrm>
              <a:off x="3658720" y="3713346"/>
              <a:ext cx="459652" cy="451202"/>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29" tIns="94944" rIns="114629" bIns="94944" numCol="1" spcCol="1270" anchor="ctr" anchorCtr="0">
              <a:noAutofit/>
            </a:bodyPr>
            <a:lstStyle/>
            <a:p>
              <a:pPr lvl="0" algn="ctr" defTabSz="1377950">
                <a:lnSpc>
                  <a:spcPct val="90000"/>
                </a:lnSpc>
                <a:spcBef>
                  <a:spcPct val="0"/>
                </a:spcBef>
                <a:spcAft>
                  <a:spcPct val="35000"/>
                </a:spcAft>
              </a:pPr>
              <a:r>
                <a:rPr lang="fr-FR" sz="1100" kern="1200" dirty="0" smtClean="0"/>
                <a:t> K</a:t>
              </a:r>
              <a:endParaRPr lang="fr-FR" sz="1100" kern="1200" dirty="0"/>
            </a:p>
          </p:txBody>
        </p:sp>
        <p:cxnSp>
          <p:nvCxnSpPr>
            <p:cNvPr id="80" name="Straight Arrow Connector 79"/>
            <p:cNvCxnSpPr/>
            <p:nvPr/>
          </p:nvCxnSpPr>
          <p:spPr>
            <a:xfrm>
              <a:off x="4117900" y="2705681"/>
              <a:ext cx="2455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4111330" y="3303588"/>
              <a:ext cx="2455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4050986" y="3938947"/>
              <a:ext cx="2455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83" name="TextBox 82"/>
          <p:cNvSpPr txBox="1"/>
          <p:nvPr/>
        </p:nvSpPr>
        <p:spPr>
          <a:xfrm>
            <a:off x="4796354" y="1722251"/>
            <a:ext cx="1724733" cy="276999"/>
          </a:xfrm>
          <a:prstGeom prst="rect">
            <a:avLst/>
          </a:prstGeom>
          <a:noFill/>
        </p:spPr>
        <p:txBody>
          <a:bodyPr wrap="square" rtlCol="0">
            <a:spAutoFit/>
          </a:bodyPr>
          <a:lstStyle/>
          <a:p>
            <a:pPr algn="ctr"/>
            <a:r>
              <a:rPr lang="fr-FR" sz="1200" i="1" dirty="0" smtClean="0"/>
              <a:t>Tables</a:t>
            </a:r>
            <a:endParaRPr lang="fr-FR" sz="1200" i="1" dirty="0"/>
          </a:p>
        </p:txBody>
      </p:sp>
      <p:sp>
        <p:nvSpPr>
          <p:cNvPr id="84" name="TextBox 83"/>
          <p:cNvSpPr txBox="1"/>
          <p:nvPr/>
        </p:nvSpPr>
        <p:spPr>
          <a:xfrm>
            <a:off x="6870056" y="1760061"/>
            <a:ext cx="1724733" cy="276999"/>
          </a:xfrm>
          <a:prstGeom prst="rect">
            <a:avLst/>
          </a:prstGeom>
          <a:noFill/>
        </p:spPr>
        <p:txBody>
          <a:bodyPr wrap="square" rtlCol="0">
            <a:spAutoFit/>
          </a:bodyPr>
          <a:lstStyle/>
          <a:p>
            <a:pPr algn="ctr"/>
            <a:r>
              <a:rPr lang="fr-FR" sz="1200" i="1" dirty="0" smtClean="0"/>
              <a:t>Blobs</a:t>
            </a:r>
            <a:endParaRPr lang="fr-FR" sz="1200" i="1" dirty="0"/>
          </a:p>
        </p:txBody>
      </p:sp>
      <p:sp>
        <p:nvSpPr>
          <p:cNvPr id="85" name="Rounded Rectangle 84"/>
          <p:cNvSpPr/>
          <p:nvPr/>
        </p:nvSpPr>
        <p:spPr>
          <a:xfrm>
            <a:off x="6975262" y="2725364"/>
            <a:ext cx="1514320" cy="5849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dirty="0" smtClean="0">
                <a:solidFill>
                  <a:schemeClr val="tx1"/>
                </a:solidFill>
              </a:rPr>
              <a:t>1010101010101010101101001010</a:t>
            </a:r>
            <a:endParaRPr lang="fr-FR" sz="1400" dirty="0">
              <a:solidFill>
                <a:schemeClr val="tx1"/>
              </a:solidFill>
            </a:endParaRPr>
          </a:p>
        </p:txBody>
      </p:sp>
      <p:sp>
        <p:nvSpPr>
          <p:cNvPr id="86" name="Rounded Rectangle 85"/>
          <p:cNvSpPr/>
          <p:nvPr/>
        </p:nvSpPr>
        <p:spPr>
          <a:xfrm>
            <a:off x="7094542" y="2861146"/>
            <a:ext cx="1514320" cy="5849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dirty="0" smtClean="0">
                <a:solidFill>
                  <a:schemeClr val="tx1"/>
                </a:solidFill>
              </a:rPr>
              <a:t>1010101010101010101101001010</a:t>
            </a:r>
            <a:endParaRPr lang="fr-FR" sz="1400" dirty="0">
              <a:solidFill>
                <a:schemeClr val="tx1"/>
              </a:solidFill>
            </a:endParaRPr>
          </a:p>
        </p:txBody>
      </p:sp>
      <p:sp>
        <p:nvSpPr>
          <p:cNvPr id="87" name="Rounded Rectangle 86"/>
          <p:cNvSpPr/>
          <p:nvPr/>
        </p:nvSpPr>
        <p:spPr>
          <a:xfrm>
            <a:off x="7213821" y="2996928"/>
            <a:ext cx="1514320" cy="5849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dirty="0" smtClean="0">
                <a:solidFill>
                  <a:schemeClr val="tx1"/>
                </a:solidFill>
              </a:rPr>
              <a:t>1010101010101010101101001010</a:t>
            </a:r>
            <a:endParaRPr lang="fr-FR" sz="1400" dirty="0">
              <a:solidFill>
                <a:schemeClr val="tx1"/>
              </a:solidFill>
            </a:endParaRPr>
          </a:p>
        </p:txBody>
      </p:sp>
      <p:cxnSp>
        <p:nvCxnSpPr>
          <p:cNvPr id="88" name="Straight Connector 87"/>
          <p:cNvCxnSpPr/>
          <p:nvPr/>
        </p:nvCxnSpPr>
        <p:spPr>
          <a:xfrm>
            <a:off x="4683637" y="1589295"/>
            <a:ext cx="0" cy="2923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768906" y="1607700"/>
            <a:ext cx="0" cy="2923412"/>
          </a:xfrm>
          <a:prstGeom prst="line">
            <a:avLst/>
          </a:prstGeom>
        </p:spPr>
        <p:style>
          <a:lnRef idx="2">
            <a:schemeClr val="accent1"/>
          </a:lnRef>
          <a:fillRef idx="0">
            <a:schemeClr val="accent1"/>
          </a:fillRef>
          <a:effectRef idx="1">
            <a:schemeClr val="accent1"/>
          </a:effectRef>
          <a:fontRef idx="minor">
            <a:schemeClr val="tx1"/>
          </a:fontRef>
        </p:style>
      </p:cxnSp>
      <p:sp>
        <p:nvSpPr>
          <p:cNvPr id="145" name="TextBox 61"/>
          <p:cNvSpPr txBox="1"/>
          <p:nvPr/>
        </p:nvSpPr>
        <p:spPr>
          <a:xfrm>
            <a:off x="592674" y="1711936"/>
            <a:ext cx="1724733" cy="276999"/>
          </a:xfrm>
          <a:prstGeom prst="rect">
            <a:avLst/>
          </a:prstGeom>
          <a:noFill/>
        </p:spPr>
        <p:txBody>
          <a:bodyPr wrap="square" rtlCol="0">
            <a:spAutoFit/>
          </a:bodyPr>
          <a:lstStyle/>
          <a:p>
            <a:pPr algn="ctr"/>
            <a:r>
              <a:rPr lang="fr-FR" sz="1200" i="1" dirty="0" smtClean="0"/>
              <a:t>VM</a:t>
            </a:r>
            <a:endParaRPr lang="fr-FR" sz="1200" i="1" dirty="0"/>
          </a:p>
        </p:txBody>
      </p:sp>
      <p:cxnSp>
        <p:nvCxnSpPr>
          <p:cNvPr id="146" name="Straight Connector 87"/>
          <p:cNvCxnSpPr/>
          <p:nvPr/>
        </p:nvCxnSpPr>
        <p:spPr>
          <a:xfrm>
            <a:off x="2508181" y="1589295"/>
            <a:ext cx="0" cy="2923412"/>
          </a:xfrm>
          <a:prstGeom prst="line">
            <a:avLst/>
          </a:prstGeom>
        </p:spPr>
        <p:style>
          <a:lnRef idx="2">
            <a:schemeClr val="accent1"/>
          </a:lnRef>
          <a:fillRef idx="0">
            <a:schemeClr val="accent1"/>
          </a:fillRef>
          <a:effectRef idx="1">
            <a:schemeClr val="accent1"/>
          </a:effectRef>
          <a:fontRef idx="minor">
            <a:schemeClr val="tx1"/>
          </a:fontRef>
        </p:style>
      </p:cxnSp>
      <p:pic>
        <p:nvPicPr>
          <p:cNvPr id="3" name="Image 2"/>
          <p:cNvPicPr>
            <a:picLocks noChangeAspect="1"/>
          </p:cNvPicPr>
          <p:nvPr/>
        </p:nvPicPr>
        <p:blipFill>
          <a:blip r:embed="rId4"/>
          <a:stretch>
            <a:fillRect/>
          </a:stretch>
        </p:blipFill>
        <p:spPr>
          <a:xfrm>
            <a:off x="323528" y="2497460"/>
            <a:ext cx="2017825" cy="1485736"/>
          </a:xfrm>
          <a:prstGeom prst="rect">
            <a:avLst/>
          </a:prstGeom>
        </p:spPr>
      </p:pic>
      <p:sp>
        <p:nvSpPr>
          <p:cNvPr id="148" name="TextBox 61"/>
          <p:cNvSpPr txBox="1"/>
          <p:nvPr/>
        </p:nvSpPr>
        <p:spPr>
          <a:xfrm>
            <a:off x="640243" y="4161780"/>
            <a:ext cx="1724733" cy="369332"/>
          </a:xfrm>
          <a:prstGeom prst="rect">
            <a:avLst/>
          </a:prstGeom>
          <a:noFill/>
        </p:spPr>
        <p:txBody>
          <a:bodyPr wrap="square" rtlCol="0">
            <a:spAutoFit/>
          </a:bodyPr>
          <a:lstStyle/>
          <a:p>
            <a:pPr algn="ctr"/>
            <a:r>
              <a:rPr lang="fr-FR" sz="900" dirty="0" smtClean="0"/>
              <a:t>VM </a:t>
            </a:r>
            <a:r>
              <a:rPr lang="fr-FR" sz="900" dirty="0" err="1" smtClean="0"/>
              <a:t>with</a:t>
            </a:r>
            <a:r>
              <a:rPr lang="fr-FR" sz="900" dirty="0" smtClean="0"/>
              <a:t> SQL server, </a:t>
            </a:r>
            <a:r>
              <a:rPr lang="fr-FR" sz="900" dirty="0" err="1" smtClean="0"/>
              <a:t>MongoDB</a:t>
            </a:r>
            <a:r>
              <a:rPr lang="fr-FR" sz="900" dirty="0" smtClean="0"/>
              <a:t>, </a:t>
            </a:r>
            <a:r>
              <a:rPr lang="fr-FR" sz="900" dirty="0" err="1" smtClean="0"/>
              <a:t>what</a:t>
            </a:r>
            <a:r>
              <a:rPr lang="fr-FR" sz="900" dirty="0" smtClean="0"/>
              <a:t> </a:t>
            </a:r>
            <a:r>
              <a:rPr lang="fr-FR" sz="900" dirty="0" err="1" smtClean="0"/>
              <a:t>you</a:t>
            </a:r>
            <a:r>
              <a:rPr lang="fr-FR" sz="900" dirty="0" smtClean="0"/>
              <a:t> </a:t>
            </a:r>
            <a:r>
              <a:rPr lang="fr-FR" sz="900" dirty="0" err="1" smtClean="0"/>
              <a:t>want</a:t>
            </a:r>
            <a:r>
              <a:rPr lang="fr-FR" sz="900" dirty="0" smtClean="0"/>
              <a:t>…</a:t>
            </a:r>
            <a:endParaRPr lang="fr-FR" sz="900" dirty="0"/>
          </a:p>
        </p:txBody>
      </p:sp>
      <p:sp>
        <p:nvSpPr>
          <p:cNvPr id="149" name="TextBox 61"/>
          <p:cNvSpPr txBox="1"/>
          <p:nvPr/>
        </p:nvSpPr>
        <p:spPr>
          <a:xfrm>
            <a:off x="2672494" y="4122391"/>
            <a:ext cx="1724733" cy="369332"/>
          </a:xfrm>
          <a:prstGeom prst="rect">
            <a:avLst/>
          </a:prstGeom>
          <a:noFill/>
        </p:spPr>
        <p:txBody>
          <a:bodyPr wrap="square" rtlCol="0">
            <a:spAutoFit/>
          </a:bodyPr>
          <a:lstStyle/>
          <a:p>
            <a:pPr algn="ctr"/>
            <a:r>
              <a:rPr lang="fr-FR" sz="900" dirty="0" smtClean="0"/>
              <a:t>SQL </a:t>
            </a:r>
            <a:r>
              <a:rPr lang="fr-FR" sz="900" dirty="0" err="1" smtClean="0"/>
              <a:t>database</a:t>
            </a:r>
            <a:r>
              <a:rPr lang="fr-FR" sz="900" dirty="0" smtClean="0"/>
              <a:t> : </a:t>
            </a:r>
            <a:r>
              <a:rPr lang="fr-FR" sz="900" dirty="0" err="1" smtClean="0"/>
              <a:t>closer</a:t>
            </a:r>
            <a:r>
              <a:rPr lang="fr-FR" sz="900" dirty="0" smtClean="0"/>
              <a:t> </a:t>
            </a:r>
            <a:r>
              <a:rPr lang="fr-FR" sz="900" dirty="0" err="1" smtClean="0"/>
              <a:t>from</a:t>
            </a:r>
            <a:r>
              <a:rPr lang="fr-FR" sz="900" dirty="0" smtClean="0"/>
              <a:t> SQL server</a:t>
            </a:r>
            <a:endParaRPr lang="fr-FR" sz="900" dirty="0"/>
          </a:p>
        </p:txBody>
      </p:sp>
      <p:sp>
        <p:nvSpPr>
          <p:cNvPr id="150" name="TextBox 61"/>
          <p:cNvSpPr txBox="1"/>
          <p:nvPr/>
        </p:nvSpPr>
        <p:spPr>
          <a:xfrm>
            <a:off x="4859520" y="4111175"/>
            <a:ext cx="1724733" cy="369332"/>
          </a:xfrm>
          <a:prstGeom prst="rect">
            <a:avLst/>
          </a:prstGeom>
          <a:noFill/>
        </p:spPr>
        <p:txBody>
          <a:bodyPr wrap="square" rtlCol="0">
            <a:spAutoFit/>
          </a:bodyPr>
          <a:lstStyle/>
          <a:p>
            <a:pPr algn="ctr"/>
            <a:r>
              <a:rPr lang="fr-FR" sz="900" dirty="0" err="1" smtClean="0"/>
              <a:t>Kind</a:t>
            </a:r>
            <a:r>
              <a:rPr lang="fr-FR" sz="900" dirty="0" smtClean="0"/>
              <a:t> of </a:t>
            </a:r>
            <a:r>
              <a:rPr lang="fr-FR" sz="900" dirty="0" err="1" smtClean="0"/>
              <a:t>NoSQL</a:t>
            </a:r>
            <a:r>
              <a:rPr lang="fr-FR" sz="900" dirty="0" smtClean="0"/>
              <a:t> : </a:t>
            </a:r>
            <a:r>
              <a:rPr lang="fr-FR" sz="900" dirty="0" err="1" smtClean="0"/>
              <a:t>Fast</a:t>
            </a:r>
            <a:r>
              <a:rPr lang="fr-FR" sz="900" dirty="0" smtClean="0"/>
              <a:t> GET </a:t>
            </a:r>
            <a:r>
              <a:rPr lang="fr-FR" sz="900" dirty="0" err="1" smtClean="0"/>
              <a:t>access</a:t>
            </a:r>
            <a:endParaRPr lang="fr-FR" sz="900" dirty="0"/>
          </a:p>
        </p:txBody>
      </p:sp>
      <p:sp>
        <p:nvSpPr>
          <p:cNvPr id="151" name="TextBox 61"/>
          <p:cNvSpPr txBox="1"/>
          <p:nvPr/>
        </p:nvSpPr>
        <p:spPr>
          <a:xfrm>
            <a:off x="6975262" y="4111175"/>
            <a:ext cx="1724733" cy="369332"/>
          </a:xfrm>
          <a:prstGeom prst="rect">
            <a:avLst/>
          </a:prstGeom>
          <a:noFill/>
        </p:spPr>
        <p:txBody>
          <a:bodyPr wrap="square" rtlCol="0">
            <a:spAutoFit/>
          </a:bodyPr>
          <a:lstStyle/>
          <a:p>
            <a:pPr algn="ctr"/>
            <a:r>
              <a:rPr lang="fr-FR" sz="900" dirty="0" smtClean="0"/>
              <a:t>Stockage for large files, vidéos, audio, </a:t>
            </a:r>
            <a:r>
              <a:rPr lang="fr-FR" sz="900" dirty="0" err="1" smtClean="0"/>
              <a:t>binaries</a:t>
            </a:r>
            <a:r>
              <a:rPr lang="fr-FR" sz="900" dirty="0" smtClean="0"/>
              <a:t>, …</a:t>
            </a:r>
            <a:endParaRPr lang="fr-FR" sz="9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SQL </a:t>
            </a:r>
            <a:r>
              <a:rPr lang="fr-FR" dirty="0" err="1" smtClean="0">
                <a:ea typeface="ＭＳ Ｐゴシック" pitchFamily="34" charset="-128"/>
              </a:rPr>
              <a:t>Database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Formerly called SQL Azure, SQL Database provides all key features for a DBMS</a:t>
            </a:r>
          </a:p>
          <a:p>
            <a:pPr lvl="1"/>
            <a:r>
              <a:rPr lang="en-US" dirty="0" smtClean="0"/>
              <a:t>Atomic transactions</a:t>
            </a:r>
          </a:p>
          <a:p>
            <a:pPr lvl="1"/>
            <a:r>
              <a:rPr lang="en-US" dirty="0" smtClean="0"/>
              <a:t>Concurrent data access with data integrity</a:t>
            </a:r>
          </a:p>
          <a:p>
            <a:pPr lvl="1"/>
            <a:r>
              <a:rPr lang="en-US" dirty="0" smtClean="0"/>
              <a:t>…</a:t>
            </a:r>
          </a:p>
          <a:p>
            <a:pPr lvl="0"/>
            <a:r>
              <a:rPr lang="en-US" dirty="0" smtClean="0"/>
              <a:t>Can be accessed with Entity Framework, ADO.NET, JDBC</a:t>
            </a:r>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SQL </a:t>
            </a:r>
            <a:r>
              <a:rPr lang="fr-FR" dirty="0" err="1" smtClean="0">
                <a:ea typeface="ＭＳ Ｐゴシック" pitchFamily="34" charset="-128"/>
              </a:rPr>
              <a:t>Database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Supports T-SQL Language</a:t>
            </a:r>
          </a:p>
          <a:p>
            <a:pPr lvl="0"/>
            <a:r>
              <a:rPr lang="en-US" dirty="0" smtClean="0"/>
              <a:t>Can use SQL Server Management Studio</a:t>
            </a:r>
          </a:p>
          <a:p>
            <a:pPr lvl="1"/>
            <a:r>
              <a:rPr lang="en-US" dirty="0" smtClean="0"/>
              <a:t>If you’re familiar with SQL Server you won’t be lost with SQL Database</a:t>
            </a:r>
          </a:p>
          <a:p>
            <a:pPr lvl="0"/>
            <a:r>
              <a:rPr lang="en-US" dirty="0" smtClean="0"/>
              <a:t>More than a DBMS in the cloud it’s a </a:t>
            </a:r>
            <a:r>
              <a:rPr lang="en-US" dirty="0" err="1" smtClean="0"/>
              <a:t>PaaS</a:t>
            </a:r>
            <a:endParaRPr lang="en-US" dirty="0" smtClean="0"/>
          </a:p>
          <a:p>
            <a:pPr lvl="1"/>
            <a:r>
              <a:rPr lang="en-US" dirty="0" smtClean="0"/>
              <a:t>All hardware infrastructure managed for you </a:t>
            </a:r>
          </a:p>
          <a:p>
            <a:pPr lvl="1"/>
            <a:r>
              <a:rPr lang="en-US" dirty="0" smtClean="0"/>
              <a:t>Scalable, reliable</a:t>
            </a:r>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Tables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For Windows Azure Apps that need fast access, but doesn’t need complex SQL queries.</a:t>
            </a:r>
          </a:p>
          <a:p>
            <a:pPr lvl="0"/>
            <a:r>
              <a:rPr lang="en-US" dirty="0" smtClean="0"/>
              <a:t>Not a relational storage. </a:t>
            </a:r>
          </a:p>
          <a:p>
            <a:pPr lvl="0"/>
            <a:r>
              <a:rPr lang="en-US" dirty="0" smtClean="0"/>
              <a:t>It’s </a:t>
            </a:r>
            <a:r>
              <a:rPr lang="en-US" dirty="0" err="1" smtClean="0"/>
              <a:t>NoSQL</a:t>
            </a:r>
            <a:endParaRPr lang="en-US" dirty="0" smtClean="0"/>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Blobs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blobs, designed to store unstructured binary data.</a:t>
            </a:r>
          </a:p>
          <a:p>
            <a:pPr lvl="0"/>
            <a:r>
              <a:rPr lang="en-US" dirty="0" smtClean="0"/>
              <a:t>Store single blobs as large as one terabyte.</a:t>
            </a:r>
          </a:p>
          <a:p>
            <a:pPr lvl="0"/>
            <a:r>
              <a:rPr lang="en-US" dirty="0" smtClean="0"/>
              <a:t>Used for storing videos, or back up data : simple storage.</a:t>
            </a:r>
          </a:p>
        </p:txBody>
      </p:sp>
      <p:sp>
        <p:nvSpPr>
          <p:cNvPr id="18435" name="Espace réservé du contenu 3"/>
          <p:cNvSpPr>
            <a:spLocks noGrp="1"/>
          </p:cNvSpPr>
          <p:nvPr>
            <p:ph sz="quarter" idx="13"/>
          </p:nvPr>
        </p:nvSpPr>
        <p:spPr/>
        <p:txBody>
          <a:bodyPr/>
          <a:lstStyle/>
          <a:p>
            <a:r>
              <a:rPr lang="en-US" dirty="0" smtClean="0"/>
              <a:t>Data Management</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Networking</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6" name="Picture 2" descr="http://blogs.extremeexperts.com/wp-content/uploads/2011/12/Network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2371030"/>
            <a:ext cx="2603594" cy="2601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runs in datacenters across the US, Europe and Asia, you can choose to use one or more of these data centers.</a:t>
            </a:r>
          </a:p>
          <a:p>
            <a:pPr lvl="0"/>
            <a:r>
              <a:rPr lang="en-US" dirty="0" smtClean="0"/>
              <a:t>To connect to these datacenters there are 3 solutions </a:t>
            </a:r>
          </a:p>
        </p:txBody>
      </p:sp>
      <p:sp>
        <p:nvSpPr>
          <p:cNvPr id="18435" name="Espace réservé du contenu 3"/>
          <p:cNvSpPr>
            <a:spLocks noGrp="1"/>
          </p:cNvSpPr>
          <p:nvPr>
            <p:ph sz="quarter" idx="13"/>
          </p:nvPr>
        </p:nvSpPr>
        <p:spPr/>
        <p:txBody>
          <a:bodyPr/>
          <a:lstStyle/>
          <a:p>
            <a:r>
              <a:rPr lang="en-US" dirty="0" smtClean="0"/>
              <a:t>Networking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1259632" y="3361556"/>
            <a:ext cx="201622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err="1" smtClean="0"/>
              <a:t>VPNs</a:t>
            </a:r>
            <a:endParaRPr lang="fr-FR" sz="3600" dirty="0"/>
          </a:p>
        </p:txBody>
      </p:sp>
      <p:sp>
        <p:nvSpPr>
          <p:cNvPr id="8" name="Rectangle 7"/>
          <p:cNvSpPr/>
          <p:nvPr/>
        </p:nvSpPr>
        <p:spPr>
          <a:xfrm>
            <a:off x="3491880" y="3361556"/>
            <a:ext cx="201622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err="1" smtClean="0"/>
              <a:t>Connect</a:t>
            </a:r>
            <a:endParaRPr lang="fr-FR" sz="3600" dirty="0"/>
          </a:p>
        </p:txBody>
      </p:sp>
      <p:sp>
        <p:nvSpPr>
          <p:cNvPr id="9" name="Rectangle 8"/>
          <p:cNvSpPr/>
          <p:nvPr/>
        </p:nvSpPr>
        <p:spPr>
          <a:xfrm>
            <a:off x="5724128" y="3361556"/>
            <a:ext cx="201622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err="1" smtClean="0"/>
              <a:t>Traffic</a:t>
            </a:r>
            <a:r>
              <a:rPr lang="fr-FR" sz="3600" dirty="0" smtClean="0"/>
              <a:t> Manager</a:t>
            </a:r>
            <a:endParaRPr lang="fr-FR" sz="3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Virtual Networks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You can use a public cloud as an extension of your own datacenter.</a:t>
            </a:r>
          </a:p>
          <a:p>
            <a:pPr lvl="0"/>
            <a:r>
              <a:rPr lang="en-US" dirty="0" smtClean="0"/>
              <a:t>You can use a VPN gateway device, you can setup a VPN between your local network and a defined group of VMs running in Windows Azure.</a:t>
            </a:r>
          </a:p>
        </p:txBody>
      </p:sp>
      <p:sp>
        <p:nvSpPr>
          <p:cNvPr id="18435" name="Espace réservé du contenu 3"/>
          <p:cNvSpPr>
            <a:spLocks noGrp="1"/>
          </p:cNvSpPr>
          <p:nvPr>
            <p:ph sz="quarter" idx="13"/>
          </p:nvPr>
        </p:nvSpPr>
        <p:spPr/>
        <p:txBody>
          <a:bodyPr/>
          <a:lstStyle/>
          <a:p>
            <a:r>
              <a:rPr lang="en-US" dirty="0" smtClean="0"/>
              <a:t>Networking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lowchart: Magnetic Disk 9"/>
          <p:cNvSpPr/>
          <p:nvPr/>
        </p:nvSpPr>
        <p:spPr>
          <a:xfrm>
            <a:off x="1554564" y="2051884"/>
            <a:ext cx="350489" cy="1550855"/>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11" name="Rounded Rectangle 10"/>
          <p:cNvSpPr/>
          <p:nvPr/>
        </p:nvSpPr>
        <p:spPr>
          <a:xfrm>
            <a:off x="561181" y="1335361"/>
            <a:ext cx="2426643" cy="12341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12" name="Group 11"/>
          <p:cNvGrpSpPr/>
          <p:nvPr/>
        </p:nvGrpSpPr>
        <p:grpSpPr>
          <a:xfrm>
            <a:off x="787684" y="1463949"/>
            <a:ext cx="1274175" cy="386580"/>
            <a:chOff x="787685" y="1463949"/>
            <a:chExt cx="1143744" cy="386580"/>
          </a:xfrm>
        </p:grpSpPr>
        <p:sp>
          <p:nvSpPr>
            <p:cNvPr id="13" name="Rectangle 12"/>
            <p:cNvSpPr/>
            <p:nvPr/>
          </p:nvSpPr>
          <p:spPr>
            <a:xfrm>
              <a:off x="787685"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4" name="Rectangle 13"/>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5" name="Oval 14"/>
            <p:cNvSpPr/>
            <p:nvPr/>
          </p:nvSpPr>
          <p:spPr>
            <a:xfrm>
              <a:off x="834195" y="1561356"/>
              <a:ext cx="1044043" cy="181592"/>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p>
          </p:txBody>
        </p:sp>
      </p:grpSp>
      <p:grpSp>
        <p:nvGrpSpPr>
          <p:cNvPr id="16" name="Group 15"/>
          <p:cNvGrpSpPr/>
          <p:nvPr/>
        </p:nvGrpSpPr>
        <p:grpSpPr>
          <a:xfrm>
            <a:off x="2177299" y="1463949"/>
            <a:ext cx="582084" cy="397481"/>
            <a:chOff x="2059831" y="1561356"/>
            <a:chExt cx="954757" cy="954757"/>
          </a:xfrm>
        </p:grpSpPr>
        <p:sp>
          <p:nvSpPr>
            <p:cNvPr id="17" name="Rectangle 16"/>
            <p:cNvSpPr/>
            <p:nvPr/>
          </p:nvSpPr>
          <p:spPr>
            <a:xfrm>
              <a:off x="2059831" y="1561356"/>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dirty="0"/>
            </a:p>
          </p:txBody>
        </p:sp>
        <p:sp>
          <p:nvSpPr>
            <p:cNvPr id="18" name="Oval 17"/>
            <p:cNvSpPr/>
            <p:nvPr/>
          </p:nvSpPr>
          <p:spPr>
            <a:xfrm>
              <a:off x="2249177" y="1710944"/>
              <a:ext cx="576064" cy="642499"/>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9" name="Group 18"/>
          <p:cNvGrpSpPr/>
          <p:nvPr/>
        </p:nvGrpSpPr>
        <p:grpSpPr>
          <a:xfrm>
            <a:off x="787685" y="2017186"/>
            <a:ext cx="582084" cy="397481"/>
            <a:chOff x="2059831" y="1561356"/>
            <a:chExt cx="954757" cy="954757"/>
          </a:xfrm>
        </p:grpSpPr>
        <p:sp>
          <p:nvSpPr>
            <p:cNvPr id="20" name="Rectangle 19"/>
            <p:cNvSpPr/>
            <p:nvPr/>
          </p:nvSpPr>
          <p:spPr>
            <a:xfrm>
              <a:off x="2059831" y="1561356"/>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dirty="0"/>
            </a:p>
          </p:txBody>
        </p:sp>
        <p:sp>
          <p:nvSpPr>
            <p:cNvPr id="21" name="Oval 20"/>
            <p:cNvSpPr/>
            <p:nvPr/>
          </p:nvSpPr>
          <p:spPr>
            <a:xfrm>
              <a:off x="2249177" y="1710944"/>
              <a:ext cx="576064" cy="642499"/>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2" name="Group 21"/>
          <p:cNvGrpSpPr/>
          <p:nvPr/>
        </p:nvGrpSpPr>
        <p:grpSpPr>
          <a:xfrm>
            <a:off x="1485207" y="2014462"/>
            <a:ext cx="582084" cy="397481"/>
            <a:chOff x="2059831" y="1561356"/>
            <a:chExt cx="954757" cy="954757"/>
          </a:xfrm>
        </p:grpSpPr>
        <p:sp>
          <p:nvSpPr>
            <p:cNvPr id="23" name="Rectangle 22"/>
            <p:cNvSpPr/>
            <p:nvPr/>
          </p:nvSpPr>
          <p:spPr>
            <a:xfrm>
              <a:off x="2059831" y="1561356"/>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dirty="0"/>
            </a:p>
          </p:txBody>
        </p:sp>
        <p:sp>
          <p:nvSpPr>
            <p:cNvPr id="24" name="Oval 23"/>
            <p:cNvSpPr/>
            <p:nvPr/>
          </p:nvSpPr>
          <p:spPr>
            <a:xfrm>
              <a:off x="2249177" y="1710944"/>
              <a:ext cx="576064" cy="642499"/>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5" name="Group 24"/>
          <p:cNvGrpSpPr/>
          <p:nvPr/>
        </p:nvGrpSpPr>
        <p:grpSpPr>
          <a:xfrm>
            <a:off x="2178356" y="2011738"/>
            <a:ext cx="582084" cy="397481"/>
            <a:chOff x="2059831" y="1561356"/>
            <a:chExt cx="954757" cy="954757"/>
          </a:xfrm>
        </p:grpSpPr>
        <p:sp>
          <p:nvSpPr>
            <p:cNvPr id="26" name="Rectangle 25"/>
            <p:cNvSpPr/>
            <p:nvPr/>
          </p:nvSpPr>
          <p:spPr>
            <a:xfrm>
              <a:off x="2059831" y="1561356"/>
              <a:ext cx="954757" cy="954757"/>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dirty="0"/>
            </a:p>
          </p:txBody>
        </p:sp>
        <p:sp>
          <p:nvSpPr>
            <p:cNvPr id="27" name="Oval 26"/>
            <p:cNvSpPr/>
            <p:nvPr/>
          </p:nvSpPr>
          <p:spPr>
            <a:xfrm>
              <a:off x="2249177" y="1710944"/>
              <a:ext cx="576064" cy="642499"/>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8" name="Rounded Rectangle 27"/>
          <p:cNvSpPr/>
          <p:nvPr/>
        </p:nvSpPr>
        <p:spPr>
          <a:xfrm>
            <a:off x="543300" y="3248753"/>
            <a:ext cx="2426643" cy="12341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Cloud 28"/>
          <p:cNvSpPr/>
          <p:nvPr/>
        </p:nvSpPr>
        <p:spPr>
          <a:xfrm>
            <a:off x="787684" y="3361556"/>
            <a:ext cx="1955516" cy="1008112"/>
          </a:xfrm>
          <a:prstGeom prst="cloud">
            <a:avLst/>
          </a:prstGeom>
          <a:ln>
            <a:noFill/>
          </a:ln>
        </p:spPr>
        <p:style>
          <a:lnRef idx="1">
            <a:schemeClr val="accent1"/>
          </a:lnRef>
          <a:fillRef idx="1002">
            <a:schemeClr val="lt2"/>
          </a:fillRef>
          <a:effectRef idx="2">
            <a:schemeClr val="accent1"/>
          </a:effectRef>
          <a:fontRef idx="minor">
            <a:schemeClr val="lt1"/>
          </a:fontRef>
        </p:style>
        <p:txBody>
          <a:bodyPr rtlCol="0" anchor="ctr"/>
          <a:lstStyle/>
          <a:p>
            <a:pPr algn="ctr"/>
            <a:endParaRPr lang="fr-FR"/>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7270" y1="58209" x2="16435" y2="19190"/>
                        <a14:foregroundMark x1="8914" y1="15991" x2="34819" y2="43497"/>
                        <a14:foregroundMark x1="62674" y1="12367" x2="66852" y2="42004"/>
                        <a14:foregroundMark x1="89972" y1="7036" x2="93593" y2="28785"/>
                        <a14:foregroundMark x1="65460" y1="98081" x2="6964" y2="89339"/>
                        <a14:foregroundMark x1="10306" y1="52665" x2="4735" y2="13859"/>
                        <a14:foregroundMark x1="1950" y1="9595" x2="3621" y2="8955"/>
                      </a14:backgroundRemoval>
                    </a14:imgEffect>
                  </a14:imgLayer>
                </a14:imgProps>
              </a:ext>
            </a:extLst>
          </a:blip>
          <a:stretch>
            <a:fillRect/>
          </a:stretch>
        </p:blipFill>
        <p:spPr>
          <a:xfrm>
            <a:off x="1001468" y="3481416"/>
            <a:ext cx="413594" cy="54032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7270" y1="58209" x2="16435" y2="19190"/>
                        <a14:foregroundMark x1="8914" y1="15991" x2="34819" y2="43497"/>
                        <a14:foregroundMark x1="62674" y1="12367" x2="66852" y2="42004"/>
                        <a14:foregroundMark x1="89972" y1="7036" x2="93593" y2="28785"/>
                        <a14:foregroundMark x1="65460" y1="98081" x2="6964" y2="89339"/>
                        <a14:foregroundMark x1="10306" y1="52665" x2="4735" y2="13859"/>
                        <a14:foregroundMark x1="1950" y1="9595" x2="3621" y2="8955"/>
                      </a14:backgroundRemoval>
                    </a14:imgEffect>
                  </a14:imgLayer>
                </a14:imgProps>
              </a:ext>
            </a:extLst>
          </a:blip>
          <a:stretch>
            <a:fillRect/>
          </a:stretch>
        </p:blipFill>
        <p:spPr>
          <a:xfrm>
            <a:off x="1538258" y="3733785"/>
            <a:ext cx="413594" cy="54032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7270" y1="58209" x2="16435" y2="19190"/>
                        <a14:foregroundMark x1="8914" y1="15991" x2="34819" y2="43497"/>
                        <a14:foregroundMark x1="62674" y1="12367" x2="66852" y2="42004"/>
                        <a14:foregroundMark x1="89972" y1="7036" x2="93593" y2="28785"/>
                        <a14:foregroundMark x1="65460" y1="98081" x2="6964" y2="89339"/>
                        <a14:foregroundMark x1="10306" y1="52665" x2="4735" y2="13859"/>
                        <a14:foregroundMark x1="1950" y1="9595" x2="3621" y2="8955"/>
                      </a14:backgroundRemoval>
                    </a14:imgEffect>
                  </a14:imgLayer>
                </a14:imgProps>
              </a:ext>
            </a:extLst>
          </a:blip>
          <a:stretch>
            <a:fillRect/>
          </a:stretch>
        </p:blipFill>
        <p:spPr>
          <a:xfrm>
            <a:off x="2196236" y="3481416"/>
            <a:ext cx="413594" cy="540322"/>
          </a:xfrm>
          <a:prstGeom prst="rect">
            <a:avLst/>
          </a:prstGeom>
        </p:spPr>
      </p:pic>
      <p:pic>
        <p:nvPicPr>
          <p:cNvPr id="33" name="Picture 32"/>
          <p:cNvPicPr>
            <a:picLocks noChangeAspect="1"/>
          </p:cNvPicPr>
          <p:nvPr/>
        </p:nvPicPr>
        <p:blipFill>
          <a:blip r:embed="rId6" cstate="print">
            <a:extLst>
              <a:ext uri="{BEBA8EAE-BF5A-486C-A8C5-ECC9F3942E4B}">
                <a14:imgProps xmlns:a14="http://schemas.microsoft.com/office/drawing/2010/main">
                  <a14:imgLayer r:embed="rId5">
                    <a14:imgEffect>
                      <a14:backgroundRemoval t="0" b="100000" l="0" r="100000">
                        <a14:foregroundMark x1="17270" y1="58209" x2="16435" y2="19190"/>
                        <a14:foregroundMark x1="8914" y1="15991" x2="34819" y2="43497"/>
                        <a14:foregroundMark x1="62674" y1="12367" x2="66852" y2="42004"/>
                        <a14:foregroundMark x1="89972" y1="7036" x2="93593" y2="28785"/>
                        <a14:foregroundMark x1="65460" y1="98081" x2="6964" y2="89339"/>
                        <a14:foregroundMark x1="10306" y1="52665" x2="4735" y2="13859"/>
                        <a14:foregroundMark x1="1950" y1="9595" x2="3621" y2="8955"/>
                      </a14:backgroundRemoval>
                    </a14:imgEffect>
                  </a14:imgLayer>
                </a14:imgProps>
              </a:ext>
            </a:extLst>
          </a:blip>
          <a:stretch>
            <a:fillRect/>
          </a:stretch>
        </p:blipFill>
        <p:spPr>
          <a:xfrm>
            <a:off x="670010" y="3846342"/>
            <a:ext cx="451449" cy="54032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Connect</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VPN between LAN and Cloud useful but requires the services of a Network Admin.</a:t>
            </a:r>
          </a:p>
          <a:p>
            <a:pPr lvl="1"/>
            <a:r>
              <a:rPr lang="en-US" dirty="0" smtClean="0"/>
              <a:t>As a dev : Too complicated</a:t>
            </a:r>
          </a:p>
          <a:p>
            <a:pPr lvl="0"/>
            <a:r>
              <a:rPr lang="en-US" dirty="0" smtClean="0"/>
              <a:t>Windows Azure Connect resolves this issue by installing the software Connect on local machines</a:t>
            </a:r>
          </a:p>
        </p:txBody>
      </p:sp>
      <p:sp>
        <p:nvSpPr>
          <p:cNvPr id="18435" name="Espace réservé du contenu 3"/>
          <p:cNvSpPr>
            <a:spLocks noGrp="1"/>
          </p:cNvSpPr>
          <p:nvPr>
            <p:ph sz="quarter" idx="13"/>
          </p:nvPr>
        </p:nvSpPr>
        <p:spPr/>
        <p:txBody>
          <a:bodyPr/>
          <a:lstStyle/>
          <a:p>
            <a:r>
              <a:rPr lang="en-US" dirty="0" smtClean="0"/>
              <a:t>Networking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Flowchart: Magnetic Disk 33"/>
          <p:cNvSpPr/>
          <p:nvPr/>
        </p:nvSpPr>
        <p:spPr>
          <a:xfrm>
            <a:off x="1543603" y="1335361"/>
            <a:ext cx="299145" cy="3034307"/>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35" name="Rounded Rectangle 34"/>
          <p:cNvSpPr/>
          <p:nvPr/>
        </p:nvSpPr>
        <p:spPr>
          <a:xfrm>
            <a:off x="561181" y="1335361"/>
            <a:ext cx="2426643" cy="946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36" name="Group 35"/>
          <p:cNvGrpSpPr/>
          <p:nvPr/>
        </p:nvGrpSpPr>
        <p:grpSpPr>
          <a:xfrm>
            <a:off x="787684" y="1463948"/>
            <a:ext cx="1955516" cy="673471"/>
            <a:chOff x="787685" y="1463949"/>
            <a:chExt cx="1143744" cy="386580"/>
          </a:xfrm>
        </p:grpSpPr>
        <p:sp>
          <p:nvSpPr>
            <p:cNvPr id="37" name="Rectangle 36"/>
            <p:cNvSpPr/>
            <p:nvPr/>
          </p:nvSpPr>
          <p:spPr>
            <a:xfrm>
              <a:off x="787685"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38" name="Rectangle 37"/>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39" name="Oval 38"/>
            <p:cNvSpPr/>
            <p:nvPr/>
          </p:nvSpPr>
          <p:spPr>
            <a:xfrm>
              <a:off x="834195" y="1561356"/>
              <a:ext cx="1044043" cy="181592"/>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p>
          </p:txBody>
        </p:sp>
      </p:grpSp>
      <p:pic>
        <p:nvPicPr>
          <p:cNvPr id="40" name="Picture 39"/>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7270" y1="58209" x2="16435" y2="19190"/>
                        <a14:foregroundMark x1="8914" y1="15991" x2="34819" y2="43497"/>
                        <a14:foregroundMark x1="62674" y1="12367" x2="66852" y2="42004"/>
                        <a14:foregroundMark x1="89972" y1="7036" x2="93593" y2="28785"/>
                        <a14:foregroundMark x1="65460" y1="98081" x2="6964" y2="89339"/>
                        <a14:foregroundMark x1="10306" y1="52665" x2="4735" y2="13859"/>
                        <a14:foregroundMark x1="1950" y1="9595" x2="3621" y2="8955"/>
                      </a14:backgroundRemoval>
                    </a14:imgEffect>
                  </a14:imgLayer>
                </a14:imgProps>
              </a:ext>
            </a:extLst>
          </a:blip>
          <a:stretch>
            <a:fillRect/>
          </a:stretch>
        </p:blipFill>
        <p:spPr>
          <a:xfrm>
            <a:off x="1208230" y="3931535"/>
            <a:ext cx="670745" cy="87626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Introduction &amp; windows azure components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5" name="Picture 2" descr="http://www.electronicsandyou.com/electronics-images/electroniccomponent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898" b="10919"/>
          <a:stretch/>
        </p:blipFill>
        <p:spPr bwMode="auto">
          <a:xfrm>
            <a:off x="5053757" y="1921396"/>
            <a:ext cx="2182539" cy="1728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Traffic</a:t>
            </a:r>
            <a:r>
              <a:rPr lang="fr-FR" dirty="0" smtClean="0">
                <a:ea typeface="ＭＳ Ｐゴシック" pitchFamily="34" charset="-128"/>
              </a:rPr>
              <a:t> Manager</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endParaRPr lang="en-US" dirty="0" smtClean="0"/>
          </a:p>
          <a:p>
            <a:pPr lvl="0"/>
            <a:r>
              <a:rPr lang="en-US" dirty="0" smtClean="0"/>
              <a:t>If you have users all over the world, and have multiple instances in different geo areas ?</a:t>
            </a:r>
          </a:p>
          <a:p>
            <a:pPr lvl="0"/>
            <a:r>
              <a:rPr lang="en-US" dirty="0" smtClean="0"/>
              <a:t>Traffic Manager allows you to define by role how users should be routed to datacenters.</a:t>
            </a:r>
          </a:p>
        </p:txBody>
      </p:sp>
      <p:sp>
        <p:nvSpPr>
          <p:cNvPr id="18435" name="Espace réservé du contenu 3"/>
          <p:cNvSpPr>
            <a:spLocks noGrp="1"/>
          </p:cNvSpPr>
          <p:nvPr>
            <p:ph sz="quarter" idx="13"/>
          </p:nvPr>
        </p:nvSpPr>
        <p:spPr/>
        <p:txBody>
          <a:bodyPr/>
          <a:lstStyle/>
          <a:p>
            <a:r>
              <a:rPr lang="en-US" dirty="0" smtClean="0"/>
              <a:t>Networking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775832" y="1850008"/>
            <a:ext cx="360040"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Rectangle 14"/>
          <p:cNvSpPr/>
          <p:nvPr/>
        </p:nvSpPr>
        <p:spPr>
          <a:xfrm>
            <a:off x="1333243" y="1849388"/>
            <a:ext cx="360040"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Rectangle 15"/>
          <p:cNvSpPr/>
          <p:nvPr/>
        </p:nvSpPr>
        <p:spPr>
          <a:xfrm>
            <a:off x="1890654" y="1849388"/>
            <a:ext cx="360040"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7" name="Rectangle 16"/>
          <p:cNvSpPr/>
          <p:nvPr/>
        </p:nvSpPr>
        <p:spPr>
          <a:xfrm>
            <a:off x="2448065" y="1849388"/>
            <a:ext cx="360040"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p:cNvSpPr/>
          <p:nvPr/>
        </p:nvSpPr>
        <p:spPr>
          <a:xfrm>
            <a:off x="3009382" y="1849388"/>
            <a:ext cx="360040"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9" name="Rectangle 18"/>
          <p:cNvSpPr/>
          <p:nvPr/>
        </p:nvSpPr>
        <p:spPr>
          <a:xfrm>
            <a:off x="1350594" y="2857500"/>
            <a:ext cx="1440160" cy="2160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a:p>
        </p:txBody>
      </p:sp>
      <p:cxnSp>
        <p:nvCxnSpPr>
          <p:cNvPr id="20" name="Straight Connector 19"/>
          <p:cNvCxnSpPr>
            <a:stCxn id="19" idx="0"/>
            <a:endCxn id="14" idx="2"/>
          </p:cNvCxnSpPr>
          <p:nvPr/>
        </p:nvCxnSpPr>
        <p:spPr>
          <a:xfrm flipH="1" flipV="1">
            <a:off x="955852" y="2138040"/>
            <a:ext cx="1114822" cy="7194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9" idx="0"/>
            <a:endCxn id="15" idx="2"/>
          </p:cNvCxnSpPr>
          <p:nvPr/>
        </p:nvCxnSpPr>
        <p:spPr>
          <a:xfrm flipH="1" flipV="1">
            <a:off x="1513263" y="2137420"/>
            <a:ext cx="557411" cy="72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9" idx="0"/>
            <a:endCxn id="16" idx="2"/>
          </p:cNvCxnSpPr>
          <p:nvPr/>
        </p:nvCxnSpPr>
        <p:spPr>
          <a:xfrm flipV="1">
            <a:off x="2070674" y="2137420"/>
            <a:ext cx="0" cy="72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9" idx="0"/>
            <a:endCxn id="17" idx="2"/>
          </p:cNvCxnSpPr>
          <p:nvPr/>
        </p:nvCxnSpPr>
        <p:spPr>
          <a:xfrm flipV="1">
            <a:off x="2070674" y="2137420"/>
            <a:ext cx="557411" cy="72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9" idx="0"/>
            <a:endCxn id="18" idx="2"/>
          </p:cNvCxnSpPr>
          <p:nvPr/>
        </p:nvCxnSpPr>
        <p:spPr>
          <a:xfrm flipV="1">
            <a:off x="2070674" y="2137420"/>
            <a:ext cx="1118728" cy="720080"/>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4" cstate="print"/>
          <a:stretch>
            <a:fillRect/>
          </a:stretch>
        </p:blipFill>
        <p:spPr>
          <a:xfrm>
            <a:off x="328512" y="4081636"/>
            <a:ext cx="354484" cy="354484"/>
          </a:xfrm>
          <a:prstGeom prst="rect">
            <a:avLst/>
          </a:prstGeom>
        </p:spPr>
      </p:pic>
      <p:pic>
        <p:nvPicPr>
          <p:cNvPr id="26" name="Picture 25"/>
          <p:cNvPicPr>
            <a:picLocks noChangeAspect="1"/>
          </p:cNvPicPr>
          <p:nvPr/>
        </p:nvPicPr>
        <p:blipFill>
          <a:blip r:embed="rId4" cstate="print"/>
          <a:stretch>
            <a:fillRect/>
          </a:stretch>
        </p:blipFill>
        <p:spPr>
          <a:xfrm>
            <a:off x="1841866" y="4081636"/>
            <a:ext cx="354484" cy="354484"/>
          </a:xfrm>
          <a:prstGeom prst="rect">
            <a:avLst/>
          </a:prstGeom>
        </p:spPr>
      </p:pic>
      <p:pic>
        <p:nvPicPr>
          <p:cNvPr id="27" name="Picture 26"/>
          <p:cNvPicPr>
            <a:picLocks noChangeAspect="1"/>
          </p:cNvPicPr>
          <p:nvPr/>
        </p:nvPicPr>
        <p:blipFill>
          <a:blip r:embed="rId4" cstate="print"/>
          <a:stretch>
            <a:fillRect/>
          </a:stretch>
        </p:blipFill>
        <p:spPr>
          <a:xfrm>
            <a:off x="2847154" y="4068936"/>
            <a:ext cx="354484" cy="354484"/>
          </a:xfrm>
          <a:prstGeom prst="rect">
            <a:avLst/>
          </a:prstGeom>
        </p:spPr>
      </p:pic>
      <p:pic>
        <p:nvPicPr>
          <p:cNvPr id="28" name="Picture 27"/>
          <p:cNvPicPr>
            <a:picLocks noChangeAspect="1"/>
          </p:cNvPicPr>
          <p:nvPr/>
        </p:nvPicPr>
        <p:blipFill>
          <a:blip r:embed="rId4" cstate="print"/>
          <a:stretch>
            <a:fillRect/>
          </a:stretch>
        </p:blipFill>
        <p:spPr>
          <a:xfrm>
            <a:off x="834614" y="4081636"/>
            <a:ext cx="354484" cy="354484"/>
          </a:xfrm>
          <a:prstGeom prst="rect">
            <a:avLst/>
          </a:prstGeom>
        </p:spPr>
      </p:pic>
      <p:pic>
        <p:nvPicPr>
          <p:cNvPr id="29" name="Picture 28"/>
          <p:cNvPicPr>
            <a:picLocks noChangeAspect="1"/>
          </p:cNvPicPr>
          <p:nvPr/>
        </p:nvPicPr>
        <p:blipFill>
          <a:blip r:embed="rId5" cstate="print"/>
          <a:stretch>
            <a:fillRect/>
          </a:stretch>
        </p:blipFill>
        <p:spPr>
          <a:xfrm>
            <a:off x="3366120" y="4081636"/>
            <a:ext cx="341784" cy="341784"/>
          </a:xfrm>
          <a:prstGeom prst="rect">
            <a:avLst/>
          </a:prstGeom>
        </p:spPr>
      </p:pic>
      <p:pic>
        <p:nvPicPr>
          <p:cNvPr id="30" name="Picture 29"/>
          <p:cNvPicPr>
            <a:picLocks noChangeAspect="1"/>
          </p:cNvPicPr>
          <p:nvPr/>
        </p:nvPicPr>
        <p:blipFill>
          <a:blip r:embed="rId5" cstate="print"/>
          <a:stretch>
            <a:fillRect/>
          </a:stretch>
        </p:blipFill>
        <p:spPr>
          <a:xfrm>
            <a:off x="1366280" y="4094336"/>
            <a:ext cx="341784" cy="341784"/>
          </a:xfrm>
          <a:prstGeom prst="rect">
            <a:avLst/>
          </a:prstGeom>
        </p:spPr>
      </p:pic>
      <p:pic>
        <p:nvPicPr>
          <p:cNvPr id="31" name="Picture 30"/>
          <p:cNvPicPr>
            <a:picLocks noChangeAspect="1"/>
          </p:cNvPicPr>
          <p:nvPr/>
        </p:nvPicPr>
        <p:blipFill>
          <a:blip r:embed="rId5" cstate="print"/>
          <a:stretch>
            <a:fillRect/>
          </a:stretch>
        </p:blipFill>
        <p:spPr>
          <a:xfrm>
            <a:off x="2358868" y="4068936"/>
            <a:ext cx="341784" cy="341784"/>
          </a:xfrm>
          <a:prstGeom prst="rect">
            <a:avLst/>
          </a:prstGeom>
        </p:spPr>
      </p:pic>
      <p:cxnSp>
        <p:nvCxnSpPr>
          <p:cNvPr id="32" name="Straight Connector 31"/>
          <p:cNvCxnSpPr>
            <a:stCxn id="29" idx="0"/>
            <a:endCxn id="19" idx="2"/>
          </p:cNvCxnSpPr>
          <p:nvPr/>
        </p:nvCxnSpPr>
        <p:spPr>
          <a:xfrm flipH="1" flipV="1">
            <a:off x="2070674" y="3073524"/>
            <a:ext cx="1466338" cy="1008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7" idx="0"/>
            <a:endCxn id="19" idx="2"/>
          </p:cNvCxnSpPr>
          <p:nvPr/>
        </p:nvCxnSpPr>
        <p:spPr>
          <a:xfrm flipH="1" flipV="1">
            <a:off x="2070674" y="3073524"/>
            <a:ext cx="953722" cy="995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1" idx="0"/>
            <a:endCxn id="19" idx="2"/>
          </p:cNvCxnSpPr>
          <p:nvPr/>
        </p:nvCxnSpPr>
        <p:spPr>
          <a:xfrm flipH="1" flipV="1">
            <a:off x="2070674" y="3073524"/>
            <a:ext cx="459086" cy="995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6" idx="0"/>
            <a:endCxn id="19" idx="2"/>
          </p:cNvCxnSpPr>
          <p:nvPr/>
        </p:nvCxnSpPr>
        <p:spPr>
          <a:xfrm flipV="1">
            <a:off x="2019108" y="3073524"/>
            <a:ext cx="51566" cy="1008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0" idx="0"/>
            <a:endCxn id="19" idx="2"/>
          </p:cNvCxnSpPr>
          <p:nvPr/>
        </p:nvCxnSpPr>
        <p:spPr>
          <a:xfrm flipV="1">
            <a:off x="1537172" y="3073524"/>
            <a:ext cx="533502" cy="10208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8" idx="0"/>
            <a:endCxn id="19" idx="2"/>
          </p:cNvCxnSpPr>
          <p:nvPr/>
        </p:nvCxnSpPr>
        <p:spPr>
          <a:xfrm flipV="1">
            <a:off x="1011856" y="3073524"/>
            <a:ext cx="1058818" cy="1008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5" idx="0"/>
            <a:endCxn id="19" idx="2"/>
          </p:cNvCxnSpPr>
          <p:nvPr/>
        </p:nvCxnSpPr>
        <p:spPr>
          <a:xfrm flipV="1">
            <a:off x="505754" y="3073524"/>
            <a:ext cx="1564920" cy="1008112"/>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Business Analytics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6" name="Picture 2" descr="http://www.idealcom.ch/images/homme-de-publicite/analyse-market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993404"/>
            <a:ext cx="2714625"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SQL </a:t>
            </a:r>
            <a:r>
              <a:rPr lang="fr-FR" dirty="0" err="1" smtClean="0">
                <a:ea typeface="ＭＳ Ｐゴシック" pitchFamily="34" charset="-128"/>
              </a:rPr>
              <a:t>Reporting</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endParaRPr lang="en-US" dirty="0" smtClean="0"/>
          </a:p>
          <a:p>
            <a:pPr lvl="0"/>
            <a:endParaRPr lang="en-US" dirty="0" smtClean="0"/>
          </a:p>
          <a:p>
            <a:pPr lvl="0"/>
            <a:r>
              <a:rPr lang="en-US" dirty="0" smtClean="0"/>
              <a:t>Build reporting into apps running on Windows Azure or local.</a:t>
            </a:r>
          </a:p>
          <a:p>
            <a:pPr lvl="0"/>
            <a:r>
              <a:rPr lang="en-US" dirty="0" smtClean="0"/>
              <a:t>Reports can be HTML, XML, PDF, Excel</a:t>
            </a:r>
          </a:p>
        </p:txBody>
      </p:sp>
      <p:sp>
        <p:nvSpPr>
          <p:cNvPr id="18435" name="Espace réservé du contenu 3"/>
          <p:cNvSpPr>
            <a:spLocks noGrp="1"/>
          </p:cNvSpPr>
          <p:nvPr>
            <p:ph sz="quarter" idx="13"/>
          </p:nvPr>
        </p:nvSpPr>
        <p:spPr/>
        <p:txBody>
          <a:bodyPr/>
          <a:lstStyle/>
          <a:p>
            <a:r>
              <a:rPr lang="en-US" dirty="0" smtClean="0"/>
              <a:t>Business Analytics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ectangle 33"/>
          <p:cNvSpPr/>
          <p:nvPr/>
        </p:nvSpPr>
        <p:spPr>
          <a:xfrm>
            <a:off x="1867755" y="1921396"/>
            <a:ext cx="1656184" cy="22322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nvGrpSpPr>
          <p:cNvPr id="35" name="Group 34"/>
          <p:cNvGrpSpPr/>
          <p:nvPr/>
        </p:nvGrpSpPr>
        <p:grpSpPr>
          <a:xfrm>
            <a:off x="2105031" y="2100127"/>
            <a:ext cx="1246292" cy="1179284"/>
            <a:chOff x="678746" y="2281436"/>
            <a:chExt cx="2039452" cy="1929798"/>
          </a:xfrm>
        </p:grpSpPr>
        <p:grpSp>
          <p:nvGrpSpPr>
            <p:cNvPr id="36" name="Group 15"/>
            <p:cNvGrpSpPr/>
            <p:nvPr/>
          </p:nvGrpSpPr>
          <p:grpSpPr>
            <a:xfrm>
              <a:off x="678746" y="2281436"/>
              <a:ext cx="1514780" cy="1512670"/>
              <a:chOff x="536940" y="1273324"/>
              <a:chExt cx="1874820" cy="1872208"/>
            </a:xfrm>
          </p:grpSpPr>
          <p:sp>
            <p:nvSpPr>
              <p:cNvPr id="73" name="Rectangle 72"/>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74" name="Straight Connector 73"/>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16"/>
            <p:cNvGrpSpPr/>
            <p:nvPr/>
          </p:nvGrpSpPr>
          <p:grpSpPr>
            <a:xfrm>
              <a:off x="913577" y="2465846"/>
              <a:ext cx="1514780" cy="1512670"/>
              <a:chOff x="536940" y="1273324"/>
              <a:chExt cx="1874820" cy="1872208"/>
            </a:xfrm>
          </p:grpSpPr>
          <p:sp>
            <p:nvSpPr>
              <p:cNvPr id="56" name="Rectangle 55"/>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Straight Connector 56"/>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8" name="Group 17"/>
            <p:cNvGrpSpPr/>
            <p:nvPr/>
          </p:nvGrpSpPr>
          <p:grpSpPr>
            <a:xfrm>
              <a:off x="1203418" y="2698564"/>
              <a:ext cx="1514780" cy="1512670"/>
              <a:chOff x="536940" y="1273324"/>
              <a:chExt cx="1874820" cy="1872208"/>
            </a:xfrm>
          </p:grpSpPr>
          <p:sp>
            <p:nvSpPr>
              <p:cNvPr id="39" name="Rectangle 38"/>
              <p:cNvSpPr/>
              <p:nvPr/>
            </p:nvSpPr>
            <p:spPr>
              <a:xfrm>
                <a:off x="539552" y="1273324"/>
                <a:ext cx="1872208"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0" name="Straight Connector 39"/>
              <p:cNvCxnSpPr/>
              <p:nvPr/>
            </p:nvCxnSpPr>
            <p:spPr>
              <a:xfrm>
                <a:off x="6835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83596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04360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259632"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475656"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691680"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907704"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123728" y="1273324"/>
                <a:ext cx="0" cy="18722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39552" y="1561356"/>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539552" y="177738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39552" y="199340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39552" y="2137420"/>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536940" y="2353444"/>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536940" y="2569468"/>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536940" y="2785492"/>
                <a:ext cx="18722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539552" y="3001516"/>
                <a:ext cx="1872208"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90" name="Flowchart: Document 3"/>
          <p:cNvSpPr/>
          <p:nvPr/>
        </p:nvSpPr>
        <p:spPr>
          <a:xfrm>
            <a:off x="164950" y="2867554"/>
            <a:ext cx="1368152" cy="936104"/>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r>
              <a:rPr lang="fr-FR" sz="200" dirty="0" err="1"/>
              <a:t>Lorem</a:t>
            </a:r>
            <a:r>
              <a:rPr lang="fr-FR" sz="200" dirty="0"/>
              <a:t> </a:t>
            </a:r>
            <a:r>
              <a:rPr lang="fr-FR" sz="200" dirty="0" err="1"/>
              <a:t>ipsum</a:t>
            </a:r>
            <a:r>
              <a:rPr lang="fr-FR" sz="200" dirty="0"/>
              <a:t> </a:t>
            </a:r>
            <a:r>
              <a:rPr lang="fr-FR" sz="200" dirty="0" err="1"/>
              <a:t>dolor</a:t>
            </a:r>
            <a:r>
              <a:rPr lang="fr-FR" sz="200" dirty="0"/>
              <a:t> </a:t>
            </a:r>
            <a:r>
              <a:rPr lang="fr-FR" sz="200" dirty="0" err="1"/>
              <a:t>sit</a:t>
            </a:r>
            <a:r>
              <a:rPr lang="fr-FR" sz="200" dirty="0"/>
              <a:t> </a:t>
            </a:r>
            <a:r>
              <a:rPr lang="fr-FR" sz="200" dirty="0" err="1"/>
              <a:t>amet</a:t>
            </a:r>
            <a:r>
              <a:rPr lang="fr-FR" sz="200" dirty="0"/>
              <a:t>, </a:t>
            </a:r>
            <a:r>
              <a:rPr lang="fr-FR" sz="200" dirty="0" err="1"/>
              <a:t>consectetur</a:t>
            </a:r>
            <a:r>
              <a:rPr lang="fr-FR" sz="200" dirty="0"/>
              <a:t> </a:t>
            </a:r>
            <a:r>
              <a:rPr lang="fr-FR" sz="200" dirty="0" err="1"/>
              <a:t>adipiscing</a:t>
            </a:r>
            <a:r>
              <a:rPr lang="fr-FR" sz="200" dirty="0"/>
              <a:t> </a:t>
            </a:r>
            <a:r>
              <a:rPr lang="fr-FR" sz="200" dirty="0" err="1"/>
              <a:t>elit</a:t>
            </a:r>
            <a:r>
              <a:rPr lang="fr-FR" sz="200" dirty="0"/>
              <a:t>. </a:t>
            </a:r>
            <a:r>
              <a:rPr lang="fr-FR" sz="200" dirty="0" err="1"/>
              <a:t>Proin</a:t>
            </a:r>
            <a:r>
              <a:rPr lang="fr-FR" sz="200" dirty="0"/>
              <a:t> </a:t>
            </a:r>
            <a:r>
              <a:rPr lang="fr-FR" sz="200" dirty="0" err="1"/>
              <a:t>sapien</a:t>
            </a:r>
            <a:r>
              <a:rPr lang="fr-FR" sz="200" dirty="0"/>
              <a:t> </a:t>
            </a:r>
            <a:r>
              <a:rPr lang="fr-FR" sz="200" dirty="0" err="1"/>
              <a:t>neque</a:t>
            </a:r>
            <a:r>
              <a:rPr lang="fr-FR" sz="200" dirty="0"/>
              <a:t>, </a:t>
            </a:r>
            <a:r>
              <a:rPr lang="fr-FR" sz="200" dirty="0" err="1"/>
              <a:t>rhoncus</a:t>
            </a:r>
            <a:r>
              <a:rPr lang="fr-FR" sz="200" dirty="0"/>
              <a:t> </a:t>
            </a:r>
            <a:r>
              <a:rPr lang="fr-FR" sz="200" dirty="0" err="1"/>
              <a:t>consequat</a:t>
            </a:r>
            <a:r>
              <a:rPr lang="fr-FR" sz="200" dirty="0"/>
              <a:t> </a:t>
            </a:r>
            <a:r>
              <a:rPr lang="fr-FR" sz="200" dirty="0" err="1"/>
              <a:t>facilisis</a:t>
            </a:r>
            <a:r>
              <a:rPr lang="fr-FR" sz="200" dirty="0"/>
              <a:t> </a:t>
            </a:r>
            <a:r>
              <a:rPr lang="fr-FR" sz="200" dirty="0" err="1"/>
              <a:t>sed</a:t>
            </a:r>
            <a:r>
              <a:rPr lang="fr-FR" sz="200" dirty="0"/>
              <a:t>, </a:t>
            </a:r>
            <a:r>
              <a:rPr lang="fr-FR" sz="200" dirty="0" err="1"/>
              <a:t>mattis</a:t>
            </a:r>
            <a:r>
              <a:rPr lang="fr-FR" sz="200" dirty="0"/>
              <a:t> in magna. Nam </a:t>
            </a:r>
            <a:r>
              <a:rPr lang="fr-FR" sz="200" dirty="0" err="1"/>
              <a:t>purus</a:t>
            </a:r>
            <a:r>
              <a:rPr lang="fr-FR" sz="200" dirty="0"/>
              <a:t> </a:t>
            </a:r>
            <a:r>
              <a:rPr lang="fr-FR" sz="200" dirty="0" err="1"/>
              <a:t>nisi</a:t>
            </a:r>
            <a:r>
              <a:rPr lang="fr-FR" sz="200" dirty="0"/>
              <a:t>, </a:t>
            </a:r>
            <a:r>
              <a:rPr lang="fr-FR" sz="200" dirty="0" err="1"/>
              <a:t>molestie</a:t>
            </a:r>
            <a:r>
              <a:rPr lang="fr-FR" sz="200" dirty="0"/>
              <a:t> </a:t>
            </a:r>
            <a:r>
              <a:rPr lang="fr-FR" sz="200" dirty="0" err="1"/>
              <a:t>at</a:t>
            </a:r>
            <a:r>
              <a:rPr lang="fr-FR" sz="200" dirty="0"/>
              <a:t> </a:t>
            </a:r>
            <a:r>
              <a:rPr lang="fr-FR" sz="200" dirty="0" err="1"/>
              <a:t>facilisis</a:t>
            </a:r>
            <a:r>
              <a:rPr lang="fr-FR" sz="200" dirty="0"/>
              <a:t> non, </a:t>
            </a:r>
            <a:r>
              <a:rPr lang="fr-FR" sz="200" dirty="0" err="1"/>
              <a:t>tempor</a:t>
            </a:r>
            <a:r>
              <a:rPr lang="fr-FR" sz="200" dirty="0"/>
              <a:t> in </a:t>
            </a:r>
            <a:r>
              <a:rPr lang="fr-FR" sz="200" dirty="0" err="1"/>
              <a:t>tellus</a:t>
            </a:r>
            <a:r>
              <a:rPr lang="fr-FR" sz="200" dirty="0"/>
              <a:t>. Ut </a:t>
            </a:r>
            <a:r>
              <a:rPr lang="fr-FR" sz="200" dirty="0" err="1"/>
              <a:t>tempus</a:t>
            </a:r>
            <a:r>
              <a:rPr lang="fr-FR" sz="200" dirty="0"/>
              <a:t>, </a:t>
            </a:r>
            <a:r>
              <a:rPr lang="fr-FR" sz="200" dirty="0" err="1"/>
              <a:t>ligula</a:t>
            </a:r>
            <a:r>
              <a:rPr lang="fr-FR" sz="200" dirty="0"/>
              <a:t> </a:t>
            </a:r>
            <a:r>
              <a:rPr lang="fr-FR" sz="200" dirty="0" err="1"/>
              <a:t>venenatis</a:t>
            </a:r>
            <a:r>
              <a:rPr lang="fr-FR" sz="200" dirty="0"/>
              <a:t> </a:t>
            </a:r>
            <a:r>
              <a:rPr lang="fr-FR" sz="200" dirty="0" err="1"/>
              <a:t>suscipit</a:t>
            </a:r>
            <a:r>
              <a:rPr lang="fr-FR" sz="200" dirty="0"/>
              <a:t> porta, nunc </a:t>
            </a:r>
            <a:r>
              <a:rPr lang="fr-FR" sz="200" dirty="0" err="1"/>
              <a:t>purus</a:t>
            </a:r>
            <a:r>
              <a:rPr lang="fr-FR" sz="200" dirty="0"/>
              <a:t> </a:t>
            </a:r>
            <a:r>
              <a:rPr lang="fr-FR" sz="200" dirty="0" err="1"/>
              <a:t>placerat</a:t>
            </a:r>
            <a:r>
              <a:rPr lang="fr-FR" sz="200" dirty="0"/>
              <a:t> </a:t>
            </a:r>
            <a:r>
              <a:rPr lang="fr-FR" sz="200" dirty="0" err="1"/>
              <a:t>quam</a:t>
            </a:r>
            <a:r>
              <a:rPr lang="fr-FR" sz="200" dirty="0"/>
              <a:t>, et </a:t>
            </a:r>
            <a:r>
              <a:rPr lang="fr-FR" sz="200" dirty="0" err="1"/>
              <a:t>venenatis</a:t>
            </a:r>
            <a:r>
              <a:rPr lang="fr-FR" sz="200" dirty="0"/>
              <a:t> </a:t>
            </a:r>
            <a:r>
              <a:rPr lang="fr-FR" sz="200" dirty="0" err="1"/>
              <a:t>nibh</a:t>
            </a:r>
            <a:r>
              <a:rPr lang="fr-FR" sz="200" dirty="0"/>
              <a:t> diam vitae </a:t>
            </a:r>
            <a:r>
              <a:rPr lang="fr-FR" sz="200" dirty="0" err="1"/>
              <a:t>sapien</a:t>
            </a:r>
            <a:r>
              <a:rPr lang="fr-FR" sz="200" dirty="0"/>
              <a:t>. </a:t>
            </a:r>
            <a:r>
              <a:rPr lang="fr-FR" sz="200" dirty="0" err="1"/>
              <a:t>Quisque</a:t>
            </a:r>
            <a:r>
              <a:rPr lang="fr-FR" sz="200" dirty="0"/>
              <a:t> non </a:t>
            </a:r>
            <a:r>
              <a:rPr lang="fr-FR" sz="200" dirty="0" err="1"/>
              <a:t>auctor</a:t>
            </a:r>
            <a:r>
              <a:rPr lang="fr-FR" sz="200" dirty="0"/>
              <a:t> </a:t>
            </a:r>
            <a:r>
              <a:rPr lang="fr-FR" sz="200" dirty="0" err="1"/>
              <a:t>sapien</a:t>
            </a:r>
            <a:r>
              <a:rPr lang="fr-FR" sz="200" dirty="0"/>
              <a:t>. </a:t>
            </a:r>
            <a:r>
              <a:rPr lang="fr-FR" sz="200" dirty="0" err="1"/>
              <a:t>Lorem</a:t>
            </a:r>
            <a:r>
              <a:rPr lang="fr-FR" sz="200" dirty="0"/>
              <a:t> </a:t>
            </a:r>
            <a:r>
              <a:rPr lang="fr-FR" sz="200" dirty="0" err="1"/>
              <a:t>ipsum</a:t>
            </a:r>
            <a:r>
              <a:rPr lang="fr-FR" sz="200" dirty="0"/>
              <a:t> </a:t>
            </a:r>
            <a:r>
              <a:rPr lang="fr-FR" sz="200" dirty="0" err="1"/>
              <a:t>dolor</a:t>
            </a:r>
            <a:r>
              <a:rPr lang="fr-FR" sz="200" dirty="0"/>
              <a:t> </a:t>
            </a:r>
            <a:r>
              <a:rPr lang="fr-FR" sz="200" dirty="0" err="1"/>
              <a:t>sit</a:t>
            </a:r>
            <a:r>
              <a:rPr lang="fr-FR" sz="200" dirty="0"/>
              <a:t> </a:t>
            </a:r>
            <a:r>
              <a:rPr lang="fr-FR" sz="200" dirty="0" err="1"/>
              <a:t>amet</a:t>
            </a:r>
            <a:r>
              <a:rPr lang="fr-FR" sz="200" dirty="0"/>
              <a:t>, </a:t>
            </a:r>
            <a:r>
              <a:rPr lang="fr-FR" sz="200" dirty="0" err="1"/>
              <a:t>consectetur</a:t>
            </a:r>
            <a:r>
              <a:rPr lang="fr-FR" sz="200" dirty="0"/>
              <a:t> </a:t>
            </a:r>
            <a:r>
              <a:rPr lang="fr-FR" sz="200" dirty="0" err="1"/>
              <a:t>adipiscing</a:t>
            </a:r>
            <a:r>
              <a:rPr lang="fr-FR" sz="200" dirty="0"/>
              <a:t> </a:t>
            </a:r>
            <a:r>
              <a:rPr lang="fr-FR" sz="200" dirty="0" err="1"/>
              <a:t>elit</a:t>
            </a:r>
            <a:r>
              <a:rPr lang="fr-FR" sz="200" dirty="0"/>
              <a:t>. </a:t>
            </a:r>
            <a:r>
              <a:rPr lang="fr-FR" sz="200" dirty="0" err="1"/>
              <a:t>Fusce</a:t>
            </a:r>
            <a:r>
              <a:rPr lang="fr-FR" sz="200" dirty="0"/>
              <a:t> </a:t>
            </a:r>
            <a:r>
              <a:rPr lang="fr-FR" sz="200" dirty="0" err="1"/>
              <a:t>molestie</a:t>
            </a:r>
            <a:r>
              <a:rPr lang="fr-FR" sz="200" dirty="0"/>
              <a:t> </a:t>
            </a:r>
            <a:r>
              <a:rPr lang="fr-FR" sz="200" dirty="0" err="1"/>
              <a:t>lectus</a:t>
            </a:r>
            <a:r>
              <a:rPr lang="fr-FR" sz="200" dirty="0"/>
              <a:t> </a:t>
            </a:r>
            <a:r>
              <a:rPr lang="fr-FR" sz="200" dirty="0" err="1"/>
              <a:t>at</a:t>
            </a:r>
            <a:r>
              <a:rPr lang="fr-FR" sz="200" dirty="0"/>
              <a:t> </a:t>
            </a:r>
            <a:r>
              <a:rPr lang="fr-FR" sz="200" dirty="0" err="1"/>
              <a:t>justo</a:t>
            </a:r>
            <a:r>
              <a:rPr lang="fr-FR" sz="200" dirty="0"/>
              <a:t> </a:t>
            </a:r>
            <a:r>
              <a:rPr lang="fr-FR" sz="200" dirty="0" err="1"/>
              <a:t>vulputate</a:t>
            </a:r>
            <a:r>
              <a:rPr lang="fr-FR" sz="200" dirty="0"/>
              <a:t> non </a:t>
            </a:r>
            <a:r>
              <a:rPr lang="fr-FR" sz="200" dirty="0" err="1"/>
              <a:t>vestibulum</a:t>
            </a:r>
            <a:r>
              <a:rPr lang="fr-FR" sz="200" dirty="0"/>
              <a:t> </a:t>
            </a:r>
            <a:r>
              <a:rPr lang="fr-FR" sz="200" dirty="0" err="1"/>
              <a:t>augue</a:t>
            </a:r>
            <a:r>
              <a:rPr lang="fr-FR" sz="200" dirty="0"/>
              <a:t> </a:t>
            </a:r>
            <a:r>
              <a:rPr lang="fr-FR" sz="200" dirty="0" err="1"/>
              <a:t>pulvinar</a:t>
            </a:r>
            <a:r>
              <a:rPr lang="fr-FR" sz="200" dirty="0"/>
              <a:t>. Nunc nec </a:t>
            </a:r>
            <a:r>
              <a:rPr lang="fr-FR" sz="200" dirty="0" err="1"/>
              <a:t>lectus</a:t>
            </a:r>
            <a:r>
              <a:rPr lang="fr-FR" sz="200" dirty="0"/>
              <a:t> </a:t>
            </a:r>
            <a:r>
              <a:rPr lang="fr-FR" sz="200" dirty="0" err="1"/>
              <a:t>neque</a:t>
            </a:r>
            <a:r>
              <a:rPr lang="fr-FR" sz="200" dirty="0"/>
              <a:t>, </a:t>
            </a:r>
            <a:r>
              <a:rPr lang="fr-FR" sz="200" dirty="0" err="1"/>
              <a:t>sed</a:t>
            </a:r>
            <a:r>
              <a:rPr lang="fr-FR" sz="200" dirty="0"/>
              <a:t> </a:t>
            </a:r>
            <a:r>
              <a:rPr lang="fr-FR" sz="200" dirty="0" err="1"/>
              <a:t>ornare</a:t>
            </a:r>
            <a:r>
              <a:rPr lang="fr-FR" sz="200" dirty="0"/>
              <a:t> libero. </a:t>
            </a:r>
            <a:r>
              <a:rPr lang="fr-FR" sz="200" dirty="0" err="1"/>
              <a:t>Aliquam</a:t>
            </a:r>
            <a:r>
              <a:rPr lang="fr-FR" sz="200" dirty="0"/>
              <a:t> mi </a:t>
            </a:r>
            <a:r>
              <a:rPr lang="fr-FR" sz="200" dirty="0" err="1"/>
              <a:t>arcu</a:t>
            </a:r>
            <a:r>
              <a:rPr lang="fr-FR" sz="200" dirty="0"/>
              <a:t>, </a:t>
            </a:r>
            <a:r>
              <a:rPr lang="fr-FR" sz="200" dirty="0" err="1"/>
              <a:t>egestas</a:t>
            </a:r>
            <a:r>
              <a:rPr lang="fr-FR" sz="200" dirty="0"/>
              <a:t> id </a:t>
            </a:r>
            <a:r>
              <a:rPr lang="fr-FR" sz="200" dirty="0" err="1"/>
              <a:t>faucibus</a:t>
            </a:r>
            <a:r>
              <a:rPr lang="fr-FR" sz="200" dirty="0"/>
              <a:t> </a:t>
            </a:r>
            <a:r>
              <a:rPr lang="fr-FR" sz="200" dirty="0" err="1"/>
              <a:t>ac</a:t>
            </a:r>
            <a:r>
              <a:rPr lang="fr-FR" sz="200" dirty="0"/>
              <a:t>, </a:t>
            </a:r>
            <a:r>
              <a:rPr lang="fr-FR" sz="200" dirty="0" err="1"/>
              <a:t>pharetra</a:t>
            </a:r>
            <a:r>
              <a:rPr lang="fr-FR" sz="200" dirty="0"/>
              <a:t> eu </a:t>
            </a:r>
            <a:r>
              <a:rPr lang="fr-FR" sz="200" dirty="0" err="1"/>
              <a:t>dolor</a:t>
            </a:r>
            <a:r>
              <a:rPr lang="fr-FR" sz="200" dirty="0"/>
              <a:t>. </a:t>
            </a:r>
          </a:p>
          <a:p>
            <a:r>
              <a:rPr lang="fr-FR" sz="200" dirty="0" err="1"/>
              <a:t>Proin</a:t>
            </a:r>
            <a:r>
              <a:rPr lang="fr-FR" sz="200" dirty="0"/>
              <a:t> id </a:t>
            </a:r>
            <a:r>
              <a:rPr lang="fr-FR" sz="200" dirty="0" err="1"/>
              <a:t>imperdiet</a:t>
            </a:r>
            <a:r>
              <a:rPr lang="fr-FR" sz="200" dirty="0"/>
              <a:t> ante. </a:t>
            </a:r>
            <a:r>
              <a:rPr lang="fr-FR" sz="200" dirty="0" err="1"/>
              <a:t>Mauris</a:t>
            </a:r>
            <a:r>
              <a:rPr lang="fr-FR" sz="200" dirty="0"/>
              <a:t> </a:t>
            </a:r>
            <a:r>
              <a:rPr lang="fr-FR" sz="200" dirty="0" err="1"/>
              <a:t>feugiat</a:t>
            </a:r>
            <a:r>
              <a:rPr lang="fr-FR" sz="200" dirty="0"/>
              <a:t>, </a:t>
            </a:r>
            <a:r>
              <a:rPr lang="fr-FR" sz="200" dirty="0" err="1"/>
              <a:t>nibh</a:t>
            </a:r>
            <a:r>
              <a:rPr lang="fr-FR" sz="200" dirty="0"/>
              <a:t> </a:t>
            </a:r>
            <a:r>
              <a:rPr lang="fr-FR" sz="200" dirty="0" err="1"/>
              <a:t>ac</a:t>
            </a:r>
            <a:r>
              <a:rPr lang="fr-FR" sz="200" dirty="0"/>
              <a:t> </a:t>
            </a:r>
            <a:r>
              <a:rPr lang="fr-FR" sz="200" dirty="0" err="1"/>
              <a:t>faucibus</a:t>
            </a:r>
            <a:r>
              <a:rPr lang="fr-FR" sz="200" dirty="0"/>
              <a:t> </a:t>
            </a:r>
            <a:r>
              <a:rPr lang="fr-FR" sz="200" dirty="0" err="1"/>
              <a:t>convallis</a:t>
            </a:r>
            <a:r>
              <a:rPr lang="fr-FR" sz="200" dirty="0"/>
              <a:t>, </a:t>
            </a:r>
            <a:r>
              <a:rPr lang="fr-FR" sz="200" dirty="0" err="1"/>
              <a:t>odio</a:t>
            </a:r>
            <a:r>
              <a:rPr lang="fr-FR" sz="200" dirty="0"/>
              <a:t> </a:t>
            </a:r>
            <a:r>
              <a:rPr lang="fr-FR" sz="200" dirty="0" err="1"/>
              <a:t>mauris</a:t>
            </a:r>
            <a:r>
              <a:rPr lang="fr-FR" sz="200" dirty="0"/>
              <a:t> </a:t>
            </a:r>
            <a:r>
              <a:rPr lang="fr-FR" sz="200" dirty="0" err="1"/>
              <a:t>sagittis</a:t>
            </a:r>
            <a:r>
              <a:rPr lang="fr-FR" sz="200" dirty="0"/>
              <a:t> </a:t>
            </a:r>
            <a:r>
              <a:rPr lang="fr-FR" sz="200" dirty="0" err="1"/>
              <a:t>nibh</a:t>
            </a:r>
            <a:r>
              <a:rPr lang="fr-FR" sz="200" dirty="0"/>
              <a:t>, </a:t>
            </a:r>
            <a:r>
              <a:rPr lang="fr-FR" sz="200" dirty="0" err="1"/>
              <a:t>at</a:t>
            </a:r>
            <a:r>
              <a:rPr lang="fr-FR" sz="200" dirty="0"/>
              <a:t> </a:t>
            </a:r>
            <a:r>
              <a:rPr lang="fr-FR" sz="200" dirty="0" err="1"/>
              <a:t>convallis</a:t>
            </a:r>
            <a:r>
              <a:rPr lang="fr-FR" sz="200" dirty="0"/>
              <a:t> </a:t>
            </a:r>
            <a:r>
              <a:rPr lang="fr-FR" sz="200" dirty="0" err="1"/>
              <a:t>arcu</a:t>
            </a:r>
            <a:r>
              <a:rPr lang="fr-FR" sz="200" dirty="0"/>
              <a:t> diam a </a:t>
            </a:r>
            <a:r>
              <a:rPr lang="fr-FR" sz="200" dirty="0" err="1"/>
              <a:t>nisl</a:t>
            </a:r>
            <a:r>
              <a:rPr lang="fr-FR" sz="200" dirty="0"/>
              <a:t>. Class </a:t>
            </a:r>
            <a:r>
              <a:rPr lang="fr-FR" sz="200" dirty="0" err="1"/>
              <a:t>aptent</a:t>
            </a:r>
            <a:r>
              <a:rPr lang="fr-FR" sz="200" dirty="0"/>
              <a:t> </a:t>
            </a:r>
            <a:r>
              <a:rPr lang="fr-FR" sz="200" dirty="0" err="1"/>
              <a:t>taciti</a:t>
            </a:r>
            <a:r>
              <a:rPr lang="fr-FR" sz="200" dirty="0"/>
              <a:t> </a:t>
            </a:r>
            <a:r>
              <a:rPr lang="fr-FR" sz="200" dirty="0" err="1"/>
              <a:t>sociosqu</a:t>
            </a:r>
            <a:r>
              <a:rPr lang="fr-FR" sz="200" dirty="0"/>
              <a:t> ad </a:t>
            </a:r>
            <a:r>
              <a:rPr lang="fr-FR" sz="200" dirty="0" err="1"/>
              <a:t>litora</a:t>
            </a:r>
            <a:r>
              <a:rPr lang="fr-FR" sz="200" dirty="0"/>
              <a:t> </a:t>
            </a:r>
            <a:r>
              <a:rPr lang="fr-FR" sz="200" dirty="0" err="1"/>
              <a:t>torquent</a:t>
            </a:r>
            <a:r>
              <a:rPr lang="fr-FR" sz="200" dirty="0"/>
              <a:t> per </a:t>
            </a:r>
            <a:r>
              <a:rPr lang="fr-FR" sz="200" dirty="0" err="1"/>
              <a:t>conubia</a:t>
            </a:r>
            <a:r>
              <a:rPr lang="fr-FR" sz="200" dirty="0"/>
              <a:t> </a:t>
            </a:r>
            <a:r>
              <a:rPr lang="fr-FR" sz="200" dirty="0" err="1"/>
              <a:t>nostra</a:t>
            </a:r>
            <a:r>
              <a:rPr lang="fr-FR" sz="200" dirty="0"/>
              <a:t>, per </a:t>
            </a:r>
            <a:r>
              <a:rPr lang="fr-FR" sz="200" dirty="0" err="1"/>
              <a:t>inceptos</a:t>
            </a:r>
            <a:r>
              <a:rPr lang="fr-FR" sz="200" dirty="0"/>
              <a:t> </a:t>
            </a:r>
            <a:r>
              <a:rPr lang="fr-FR" sz="200" dirty="0" err="1"/>
              <a:t>himenaeos</a:t>
            </a:r>
            <a:r>
              <a:rPr lang="fr-FR" sz="200" dirty="0"/>
              <a:t>. </a:t>
            </a:r>
            <a:r>
              <a:rPr lang="fr-FR" sz="200" dirty="0" err="1"/>
              <a:t>Phasellus</a:t>
            </a:r>
            <a:r>
              <a:rPr lang="fr-FR" sz="200" dirty="0"/>
              <a:t> </a:t>
            </a:r>
            <a:r>
              <a:rPr lang="fr-FR" sz="200" dirty="0" err="1"/>
              <a:t>elementum</a:t>
            </a:r>
            <a:r>
              <a:rPr lang="fr-FR" sz="200" dirty="0"/>
              <a:t> mi in </a:t>
            </a:r>
            <a:r>
              <a:rPr lang="fr-FR" sz="200" dirty="0" err="1"/>
              <a:t>metus</a:t>
            </a:r>
            <a:r>
              <a:rPr lang="fr-FR" sz="200" dirty="0"/>
              <a:t> </a:t>
            </a:r>
            <a:r>
              <a:rPr lang="fr-FR" sz="200" dirty="0" err="1"/>
              <a:t>convallis</a:t>
            </a:r>
            <a:r>
              <a:rPr lang="fr-FR" sz="200" dirty="0"/>
              <a:t> </a:t>
            </a:r>
            <a:r>
              <a:rPr lang="fr-FR" sz="200" dirty="0" err="1"/>
              <a:t>convallis</a:t>
            </a:r>
            <a:r>
              <a:rPr lang="fr-FR" sz="200" dirty="0"/>
              <a:t> cursus erat </a:t>
            </a:r>
            <a:r>
              <a:rPr lang="fr-FR" sz="200" dirty="0" err="1"/>
              <a:t>accumsan</a:t>
            </a:r>
            <a:r>
              <a:rPr lang="fr-FR" sz="200" dirty="0"/>
              <a:t>. </a:t>
            </a:r>
            <a:r>
              <a:rPr lang="fr-FR" sz="200" dirty="0" err="1"/>
              <a:t>Integer</a:t>
            </a:r>
            <a:r>
              <a:rPr lang="fr-FR" sz="200" dirty="0"/>
              <a:t> est </a:t>
            </a:r>
            <a:r>
              <a:rPr lang="fr-FR" sz="200" dirty="0" err="1"/>
              <a:t>risus</a:t>
            </a:r>
            <a:r>
              <a:rPr lang="fr-FR" sz="200" dirty="0"/>
              <a:t>, </a:t>
            </a:r>
            <a:r>
              <a:rPr lang="fr-FR" sz="200" dirty="0" err="1"/>
              <a:t>varius</a:t>
            </a:r>
            <a:r>
              <a:rPr lang="fr-FR" sz="200" dirty="0"/>
              <a:t> </a:t>
            </a:r>
            <a:r>
              <a:rPr lang="fr-FR" sz="200" dirty="0" err="1"/>
              <a:t>tempus</a:t>
            </a:r>
            <a:r>
              <a:rPr lang="fr-FR" sz="200" dirty="0"/>
              <a:t> </a:t>
            </a:r>
            <a:r>
              <a:rPr lang="fr-FR" sz="200" dirty="0" err="1"/>
              <a:t>congue</a:t>
            </a:r>
            <a:r>
              <a:rPr lang="fr-FR" sz="200" dirty="0"/>
              <a:t> </a:t>
            </a:r>
            <a:r>
              <a:rPr lang="fr-FR" sz="200" dirty="0" err="1"/>
              <a:t>eget</a:t>
            </a:r>
            <a:r>
              <a:rPr lang="fr-FR" sz="200" dirty="0"/>
              <a:t>, </a:t>
            </a:r>
            <a:r>
              <a:rPr lang="fr-FR" sz="200" dirty="0" err="1"/>
              <a:t>dignissim</a:t>
            </a:r>
            <a:r>
              <a:rPr lang="fr-FR" sz="200" dirty="0"/>
              <a:t> </a:t>
            </a:r>
            <a:r>
              <a:rPr lang="fr-FR" sz="200" dirty="0" err="1"/>
              <a:t>tempus</a:t>
            </a:r>
            <a:r>
              <a:rPr lang="fr-FR" sz="200" dirty="0"/>
              <a:t> </a:t>
            </a:r>
            <a:r>
              <a:rPr lang="fr-FR" sz="200" dirty="0" err="1"/>
              <a:t>lectus</a:t>
            </a:r>
            <a:r>
              <a:rPr lang="fr-FR" sz="200" dirty="0"/>
              <a:t>. </a:t>
            </a:r>
            <a:r>
              <a:rPr lang="fr-FR" sz="200" dirty="0" err="1"/>
              <a:t>Fusce</a:t>
            </a:r>
            <a:r>
              <a:rPr lang="fr-FR" sz="200" dirty="0"/>
              <a:t> </a:t>
            </a:r>
            <a:r>
              <a:rPr lang="fr-FR" sz="200" dirty="0" err="1"/>
              <a:t>condimentum</a:t>
            </a:r>
            <a:r>
              <a:rPr lang="fr-FR" sz="200" dirty="0"/>
              <a:t> </a:t>
            </a:r>
            <a:r>
              <a:rPr lang="fr-FR" sz="200" dirty="0" err="1"/>
              <a:t>orci</a:t>
            </a:r>
            <a:r>
              <a:rPr lang="fr-FR" sz="200" dirty="0"/>
              <a:t> </a:t>
            </a:r>
            <a:r>
              <a:rPr lang="fr-FR" sz="200" dirty="0" err="1"/>
              <a:t>vel</a:t>
            </a:r>
            <a:r>
              <a:rPr lang="fr-FR" sz="200" dirty="0"/>
              <a:t> est </a:t>
            </a:r>
            <a:r>
              <a:rPr lang="fr-FR" sz="200" dirty="0" err="1"/>
              <a:t>dapibus</a:t>
            </a:r>
            <a:r>
              <a:rPr lang="fr-FR" sz="200" dirty="0"/>
              <a:t> </a:t>
            </a:r>
            <a:r>
              <a:rPr lang="fr-FR" sz="200" dirty="0" err="1"/>
              <a:t>eget</a:t>
            </a:r>
            <a:r>
              <a:rPr lang="fr-FR" sz="200" dirty="0"/>
              <a:t> </a:t>
            </a:r>
            <a:r>
              <a:rPr lang="fr-FR" sz="200" dirty="0" err="1"/>
              <a:t>pulvinar</a:t>
            </a:r>
            <a:r>
              <a:rPr lang="fr-FR" sz="200" dirty="0"/>
              <a:t> </a:t>
            </a:r>
            <a:r>
              <a:rPr lang="fr-FR" sz="200" dirty="0" err="1"/>
              <a:t>turpis</a:t>
            </a:r>
            <a:r>
              <a:rPr lang="fr-FR" sz="200" dirty="0"/>
              <a:t> </a:t>
            </a:r>
            <a:r>
              <a:rPr lang="fr-FR" sz="200" dirty="0" err="1"/>
              <a:t>laoreet</a:t>
            </a:r>
            <a:r>
              <a:rPr lang="fr-FR" sz="200" dirty="0"/>
              <a:t>. </a:t>
            </a:r>
            <a:r>
              <a:rPr lang="fr-FR" sz="200" dirty="0" err="1"/>
              <a:t>Vivamus</a:t>
            </a:r>
            <a:r>
              <a:rPr lang="fr-FR" sz="200" dirty="0"/>
              <a:t> eu massa et </a:t>
            </a:r>
            <a:r>
              <a:rPr lang="fr-FR" sz="200" dirty="0" err="1"/>
              <a:t>justo</a:t>
            </a:r>
            <a:r>
              <a:rPr lang="fr-FR" sz="200" dirty="0"/>
              <a:t> </a:t>
            </a:r>
            <a:r>
              <a:rPr lang="fr-FR" sz="200" dirty="0" err="1"/>
              <a:t>viverra</a:t>
            </a:r>
            <a:r>
              <a:rPr lang="fr-FR" sz="200" dirty="0"/>
              <a:t> </a:t>
            </a:r>
            <a:r>
              <a:rPr lang="fr-FR" sz="200" dirty="0" err="1"/>
              <a:t>fermentum</a:t>
            </a:r>
            <a:r>
              <a:rPr lang="fr-FR" sz="200" dirty="0"/>
              <a:t>. </a:t>
            </a:r>
            <a:r>
              <a:rPr lang="fr-FR" sz="200" dirty="0" err="1"/>
              <a:t>Vestibulum</a:t>
            </a:r>
            <a:r>
              <a:rPr lang="fr-FR" sz="200" dirty="0"/>
              <a:t> nec </a:t>
            </a:r>
            <a:r>
              <a:rPr lang="fr-FR" sz="200" dirty="0" err="1"/>
              <a:t>nisi</a:t>
            </a:r>
            <a:r>
              <a:rPr lang="fr-FR" sz="200" dirty="0"/>
              <a:t> id </a:t>
            </a:r>
            <a:r>
              <a:rPr lang="fr-FR" sz="200" dirty="0" err="1"/>
              <a:t>sapien</a:t>
            </a:r>
            <a:r>
              <a:rPr lang="fr-FR" sz="200" dirty="0"/>
              <a:t> </a:t>
            </a:r>
            <a:r>
              <a:rPr lang="fr-FR" sz="200" dirty="0" err="1"/>
              <a:t>dapibus</a:t>
            </a:r>
            <a:r>
              <a:rPr lang="fr-FR" sz="200" dirty="0"/>
              <a:t> </a:t>
            </a:r>
            <a:r>
              <a:rPr lang="fr-FR" sz="200" dirty="0" err="1"/>
              <a:t>dictum</a:t>
            </a:r>
            <a:r>
              <a:rPr lang="fr-FR" sz="200" dirty="0"/>
              <a:t> </a:t>
            </a:r>
            <a:r>
              <a:rPr lang="fr-FR" sz="200" dirty="0" err="1"/>
              <a:t>quis</a:t>
            </a:r>
            <a:r>
              <a:rPr lang="fr-FR" sz="200" dirty="0"/>
              <a:t> a </a:t>
            </a:r>
            <a:r>
              <a:rPr lang="fr-FR" sz="200" dirty="0" err="1"/>
              <a:t>purus</a:t>
            </a:r>
            <a:r>
              <a:rPr lang="fr-FR" sz="200" dirty="0"/>
              <a:t>.</a:t>
            </a:r>
          </a:p>
        </p:txBody>
      </p:sp>
      <p:cxnSp>
        <p:nvCxnSpPr>
          <p:cNvPr id="91" name="Curved Connector 5"/>
          <p:cNvCxnSpPr>
            <a:stCxn id="34" idx="1"/>
          </p:cNvCxnSpPr>
          <p:nvPr/>
        </p:nvCxnSpPr>
        <p:spPr>
          <a:xfrm rot="10800000" flipV="1">
            <a:off x="849027" y="3037519"/>
            <a:ext cx="1018729" cy="704251"/>
          </a:xfrm>
          <a:prstGeom prst="curvedConnector4">
            <a:avLst>
              <a:gd name="adj1" fmla="val 16425"/>
              <a:gd name="adj2" fmla="val 190944"/>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Curved Connector 91"/>
          <p:cNvCxnSpPr/>
          <p:nvPr/>
        </p:nvCxnSpPr>
        <p:spPr>
          <a:xfrm rot="5400000" flipH="1" flipV="1">
            <a:off x="512707" y="1995639"/>
            <a:ext cx="1208235" cy="535597"/>
          </a:xfrm>
          <a:prstGeom prst="curvedConnector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Hadoop</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endParaRPr lang="en-US" dirty="0" smtClean="0"/>
          </a:p>
          <a:p>
            <a:pPr lvl="0"/>
            <a:r>
              <a:rPr lang="en-US" dirty="0" smtClean="0"/>
              <a:t>Software library</a:t>
            </a:r>
          </a:p>
          <a:p>
            <a:pPr lvl="1"/>
            <a:r>
              <a:rPr lang="en-US" dirty="0" smtClean="0"/>
              <a:t>Allows distributed processing of large data sets across clusters of computers with a single programming model</a:t>
            </a:r>
          </a:p>
          <a:p>
            <a:pPr lvl="1"/>
            <a:r>
              <a:rPr lang="en-US" dirty="0" smtClean="0"/>
              <a:t>Designed to scale up from single servers to 1000s of machines</a:t>
            </a:r>
          </a:p>
        </p:txBody>
      </p:sp>
      <p:sp>
        <p:nvSpPr>
          <p:cNvPr id="18435" name="Espace réservé du contenu 3"/>
          <p:cNvSpPr>
            <a:spLocks noGrp="1"/>
          </p:cNvSpPr>
          <p:nvPr>
            <p:ph sz="quarter" idx="13"/>
          </p:nvPr>
        </p:nvSpPr>
        <p:spPr/>
        <p:txBody>
          <a:bodyPr/>
          <a:lstStyle/>
          <a:p>
            <a:r>
              <a:rPr lang="en-US" dirty="0" smtClean="0"/>
              <a:t>Business Analytics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3" name="Rectangle 92"/>
          <p:cNvSpPr/>
          <p:nvPr/>
        </p:nvSpPr>
        <p:spPr>
          <a:xfrm>
            <a:off x="209699"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4" name="Rectangle 93"/>
          <p:cNvSpPr/>
          <p:nvPr/>
        </p:nvSpPr>
        <p:spPr>
          <a:xfrm>
            <a:off x="1397831"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5" name="Rectangle 94"/>
          <p:cNvSpPr/>
          <p:nvPr/>
        </p:nvSpPr>
        <p:spPr>
          <a:xfrm>
            <a:off x="2627784"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Oval 95"/>
          <p:cNvSpPr/>
          <p:nvPr/>
        </p:nvSpPr>
        <p:spPr>
          <a:xfrm>
            <a:off x="281707" y="2482801"/>
            <a:ext cx="3276364" cy="50405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err="1" smtClean="0"/>
              <a:t>MapReduce</a:t>
            </a:r>
            <a:r>
              <a:rPr lang="fr-FR" sz="2400" dirty="0" smtClean="0"/>
              <a:t> Job</a:t>
            </a:r>
            <a:endParaRPr lang="fr-FR" sz="2400" dirty="0"/>
          </a:p>
        </p:txBody>
      </p:sp>
      <p:sp>
        <p:nvSpPr>
          <p:cNvPr id="97" name="Flowchart: Magnetic Disk 96"/>
          <p:cNvSpPr/>
          <p:nvPr/>
        </p:nvSpPr>
        <p:spPr>
          <a:xfrm>
            <a:off x="281707" y="3145532"/>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
        <p:nvSpPr>
          <p:cNvPr id="98" name="Flowchart: Magnetic Disk 97"/>
          <p:cNvSpPr/>
          <p:nvPr/>
        </p:nvSpPr>
        <p:spPr>
          <a:xfrm>
            <a:off x="1461163" y="3145532"/>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
        <p:nvSpPr>
          <p:cNvPr id="99" name="Flowchart: Magnetic Disk 98"/>
          <p:cNvSpPr/>
          <p:nvPr/>
        </p:nvSpPr>
        <p:spPr>
          <a:xfrm>
            <a:off x="2676624" y="3137546"/>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Hadoop</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Allow analysis on large and important amounts of data.</a:t>
            </a:r>
          </a:p>
          <a:p>
            <a:pPr lvl="1"/>
            <a:r>
              <a:rPr lang="en-US" dirty="0" smtClean="0"/>
              <a:t>For relational databases that can’t handle the sheer amount or data that isn’t relational ( logs, historical events, etc.) that can be complicated to deal with.</a:t>
            </a:r>
          </a:p>
          <a:p>
            <a:pPr lvl="0"/>
            <a:r>
              <a:rPr lang="en-US" dirty="0" smtClean="0">
                <a:hlinkClick r:id="rId3"/>
              </a:rPr>
              <a:t>http://fr.wikipedia.org/wiki/Hadoop</a:t>
            </a:r>
            <a:endParaRPr lang="en-US" dirty="0" smtClean="0"/>
          </a:p>
          <a:p>
            <a:pPr lvl="0">
              <a:buNone/>
            </a:pPr>
            <a:endParaRPr lang="en-US" dirty="0" smtClean="0"/>
          </a:p>
        </p:txBody>
      </p:sp>
      <p:sp>
        <p:nvSpPr>
          <p:cNvPr id="18435" name="Espace réservé du contenu 3"/>
          <p:cNvSpPr>
            <a:spLocks noGrp="1"/>
          </p:cNvSpPr>
          <p:nvPr>
            <p:ph sz="quarter" idx="13"/>
          </p:nvPr>
        </p:nvSpPr>
        <p:spPr/>
        <p:txBody>
          <a:bodyPr/>
          <a:lstStyle/>
          <a:p>
            <a:r>
              <a:rPr lang="en-US" dirty="0" smtClean="0"/>
              <a:t>Business Analytics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93" name="Rectangle 92"/>
          <p:cNvSpPr/>
          <p:nvPr/>
        </p:nvSpPr>
        <p:spPr>
          <a:xfrm>
            <a:off x="209699"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4" name="Rectangle 93"/>
          <p:cNvSpPr/>
          <p:nvPr/>
        </p:nvSpPr>
        <p:spPr>
          <a:xfrm>
            <a:off x="1397831"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5" name="Rectangle 94"/>
          <p:cNvSpPr/>
          <p:nvPr/>
        </p:nvSpPr>
        <p:spPr>
          <a:xfrm>
            <a:off x="2627784" y="2353444"/>
            <a:ext cx="1008112" cy="1584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Oval 95"/>
          <p:cNvSpPr/>
          <p:nvPr/>
        </p:nvSpPr>
        <p:spPr>
          <a:xfrm>
            <a:off x="281707" y="2482801"/>
            <a:ext cx="3276364" cy="50405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err="1" smtClean="0"/>
              <a:t>MapReduce</a:t>
            </a:r>
            <a:r>
              <a:rPr lang="fr-FR" sz="2400" dirty="0" smtClean="0"/>
              <a:t> Job</a:t>
            </a:r>
            <a:endParaRPr lang="fr-FR" sz="2400" dirty="0"/>
          </a:p>
        </p:txBody>
      </p:sp>
      <p:sp>
        <p:nvSpPr>
          <p:cNvPr id="97" name="Flowchart: Magnetic Disk 96"/>
          <p:cNvSpPr/>
          <p:nvPr/>
        </p:nvSpPr>
        <p:spPr>
          <a:xfrm>
            <a:off x="281707" y="3145532"/>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
        <p:nvSpPr>
          <p:cNvPr id="98" name="Flowchart: Magnetic Disk 97"/>
          <p:cNvSpPr/>
          <p:nvPr/>
        </p:nvSpPr>
        <p:spPr>
          <a:xfrm>
            <a:off x="1461163" y="3145532"/>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
        <p:nvSpPr>
          <p:cNvPr id="99" name="Flowchart: Magnetic Disk 98"/>
          <p:cNvSpPr/>
          <p:nvPr/>
        </p:nvSpPr>
        <p:spPr>
          <a:xfrm>
            <a:off x="2676624" y="3137546"/>
            <a:ext cx="881447" cy="72008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b="1" dirty="0" smtClean="0">
                <a:solidFill>
                  <a:schemeClr val="tx1"/>
                </a:solidFill>
              </a:rPr>
              <a:t>Data</a:t>
            </a:r>
            <a:endParaRPr lang="fr-FR" b="1" dirty="0">
              <a:solidFill>
                <a:schemeClr val="tx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Messaging</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5"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168" y="934380"/>
            <a:ext cx="2817101" cy="4225652"/>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Introduction</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Code frequently needs to interact with other code </a:t>
            </a:r>
          </a:p>
          <a:p>
            <a:pPr lvl="1"/>
            <a:r>
              <a:rPr lang="en-US" dirty="0" smtClean="0"/>
              <a:t>In some situations, all you need is simple queued messages.</a:t>
            </a:r>
          </a:p>
          <a:p>
            <a:pPr lvl="1"/>
            <a:r>
              <a:rPr lang="en-US" dirty="0" smtClean="0"/>
              <a:t>Some times you need more complex interactions.</a:t>
            </a:r>
          </a:p>
          <a:p>
            <a:pPr lvl="0"/>
            <a:endParaRPr lang="en-US" dirty="0" smtClean="0"/>
          </a:p>
          <a:p>
            <a:pPr lvl="1"/>
            <a:r>
              <a:rPr lang="en-US" dirty="0" smtClean="0"/>
              <a:t>Azure provides different ways to deal with these problems</a:t>
            </a:r>
          </a:p>
          <a:p>
            <a:pPr lvl="0"/>
            <a:endParaRPr lang="en-US" dirty="0" smtClean="0"/>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Two</a:t>
            </a:r>
            <a:r>
              <a:rPr lang="fr-FR" dirty="0" smtClean="0">
                <a:ea typeface="ＭＳ Ｐゴシック" pitchFamily="34" charset="-128"/>
              </a:rPr>
              <a:t> </a:t>
            </a:r>
            <a:r>
              <a:rPr lang="fr-FR" dirty="0" err="1" smtClean="0">
                <a:ea typeface="ＭＳ Ｐゴシック" pitchFamily="34" charset="-128"/>
              </a:rPr>
              <a:t>ways</a:t>
            </a:r>
            <a:r>
              <a:rPr lang="fr-FR" dirty="0" smtClean="0">
                <a:ea typeface="ＭＳ Ｐゴシック" pitchFamily="34" charset="-128"/>
              </a:rPr>
              <a:t> to </a:t>
            </a:r>
            <a:r>
              <a:rPr lang="fr-FR" dirty="0" err="1" smtClean="0">
                <a:ea typeface="ＭＳ Ｐゴシック" pitchFamily="34" charset="-128"/>
              </a:rPr>
              <a:t>perform</a:t>
            </a:r>
            <a:r>
              <a:rPr lang="fr-FR" dirty="0" smtClean="0">
                <a:ea typeface="ＭＳ Ｐゴシック" pitchFamily="34" charset="-128"/>
              </a:rPr>
              <a:t> messaging</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 name="Straight Connector 20"/>
          <p:cNvCxnSpPr/>
          <p:nvPr/>
        </p:nvCxnSpPr>
        <p:spPr>
          <a:xfrm>
            <a:off x="4355976" y="1432668"/>
            <a:ext cx="0" cy="328120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177553" y="985292"/>
            <a:ext cx="1445158" cy="523220"/>
          </a:xfrm>
          <a:prstGeom prst="rect">
            <a:avLst/>
          </a:prstGeom>
          <a:noFill/>
        </p:spPr>
        <p:txBody>
          <a:bodyPr wrap="square" rtlCol="0">
            <a:spAutoFit/>
          </a:bodyPr>
          <a:lstStyle/>
          <a:p>
            <a:r>
              <a:rPr lang="fr-FR" sz="2800" b="1" dirty="0" smtClean="0">
                <a:latin typeface="+mj-lt"/>
              </a:rPr>
              <a:t>Queues</a:t>
            </a:r>
            <a:endParaRPr lang="fr-FR" sz="2800" b="1" dirty="0">
              <a:latin typeface="+mj-lt"/>
            </a:endParaRPr>
          </a:p>
        </p:txBody>
      </p:sp>
      <p:sp>
        <p:nvSpPr>
          <p:cNvPr id="30" name="TextBox 29"/>
          <p:cNvSpPr txBox="1"/>
          <p:nvPr/>
        </p:nvSpPr>
        <p:spPr>
          <a:xfrm>
            <a:off x="5419924" y="985292"/>
            <a:ext cx="2140090" cy="523220"/>
          </a:xfrm>
          <a:prstGeom prst="rect">
            <a:avLst/>
          </a:prstGeom>
          <a:noFill/>
        </p:spPr>
        <p:txBody>
          <a:bodyPr wrap="square" rtlCol="0">
            <a:spAutoFit/>
          </a:bodyPr>
          <a:lstStyle/>
          <a:p>
            <a:pPr algn="ctr"/>
            <a:r>
              <a:rPr lang="fr-FR" sz="2800" b="1" dirty="0" smtClean="0">
                <a:latin typeface="+mj-lt"/>
              </a:rPr>
              <a:t>Service Bus</a:t>
            </a:r>
            <a:endParaRPr lang="fr-FR" sz="2800" b="1" dirty="0">
              <a:latin typeface="+mj-lt"/>
            </a:endParaRPr>
          </a:p>
        </p:txBody>
      </p:sp>
      <p:pic>
        <p:nvPicPr>
          <p:cNvPr id="3" name="Image 2"/>
          <p:cNvPicPr>
            <a:picLocks noChangeAspect="1"/>
          </p:cNvPicPr>
          <p:nvPr/>
        </p:nvPicPr>
        <p:blipFill>
          <a:blip r:embed="rId4"/>
          <a:stretch>
            <a:fillRect/>
          </a:stretch>
        </p:blipFill>
        <p:spPr>
          <a:xfrm>
            <a:off x="2195736" y="3679914"/>
            <a:ext cx="1834168" cy="1406819"/>
          </a:xfrm>
          <a:prstGeom prst="rect">
            <a:avLst/>
          </a:prstGeom>
        </p:spPr>
      </p:pic>
      <p:pic>
        <p:nvPicPr>
          <p:cNvPr id="4" name="Image 3"/>
          <p:cNvPicPr>
            <a:picLocks noChangeAspect="1"/>
          </p:cNvPicPr>
          <p:nvPr/>
        </p:nvPicPr>
        <p:blipFill>
          <a:blip r:embed="rId5"/>
          <a:stretch>
            <a:fillRect/>
          </a:stretch>
        </p:blipFill>
        <p:spPr>
          <a:xfrm>
            <a:off x="7092280" y="3602479"/>
            <a:ext cx="1800895" cy="1484254"/>
          </a:xfrm>
          <a:prstGeom prst="rect">
            <a:avLst/>
          </a:prstGeom>
        </p:spPr>
      </p:pic>
      <p:pic>
        <p:nvPicPr>
          <p:cNvPr id="5" name="Image 4"/>
          <p:cNvPicPr>
            <a:picLocks noChangeAspect="1"/>
          </p:cNvPicPr>
          <p:nvPr/>
        </p:nvPicPr>
        <p:blipFill>
          <a:blip r:embed="rId6"/>
          <a:stretch>
            <a:fillRect/>
          </a:stretch>
        </p:blipFill>
        <p:spPr>
          <a:xfrm>
            <a:off x="-69305" y="1485257"/>
            <a:ext cx="2710437" cy="2035086"/>
          </a:xfrm>
          <a:prstGeom prst="rect">
            <a:avLst/>
          </a:prstGeom>
        </p:spPr>
      </p:pic>
      <p:pic>
        <p:nvPicPr>
          <p:cNvPr id="6" name="Image 5"/>
          <p:cNvPicPr>
            <a:picLocks noChangeAspect="1"/>
          </p:cNvPicPr>
          <p:nvPr/>
        </p:nvPicPr>
        <p:blipFill>
          <a:blip r:embed="rId7"/>
          <a:stretch>
            <a:fillRect/>
          </a:stretch>
        </p:blipFill>
        <p:spPr>
          <a:xfrm>
            <a:off x="4973259" y="1685035"/>
            <a:ext cx="1769616" cy="1769616"/>
          </a:xfrm>
          <a:prstGeom prst="rect">
            <a:avLst/>
          </a:prstGeom>
        </p:spPr>
      </p:pic>
      <p:pic>
        <p:nvPicPr>
          <p:cNvPr id="36" name="Image 35"/>
          <p:cNvPicPr>
            <a:picLocks noChangeAspect="1"/>
          </p:cNvPicPr>
          <p:nvPr/>
        </p:nvPicPr>
        <p:blipFill>
          <a:blip r:embed="rId8"/>
          <a:stretch>
            <a:fillRect/>
          </a:stretch>
        </p:blipFill>
        <p:spPr>
          <a:xfrm>
            <a:off x="2753103" y="2553727"/>
            <a:ext cx="821382" cy="821382"/>
          </a:xfrm>
          <a:prstGeom prst="rect">
            <a:avLst/>
          </a:prstGeom>
        </p:spPr>
      </p:pic>
      <p:pic>
        <p:nvPicPr>
          <p:cNvPr id="38" name="Image 37"/>
          <p:cNvPicPr>
            <a:picLocks noChangeAspect="1"/>
          </p:cNvPicPr>
          <p:nvPr/>
        </p:nvPicPr>
        <p:blipFill>
          <a:blip r:embed="rId8"/>
          <a:stretch>
            <a:fillRect/>
          </a:stretch>
        </p:blipFill>
        <p:spPr>
          <a:xfrm>
            <a:off x="2735672" y="1520069"/>
            <a:ext cx="821382" cy="821382"/>
          </a:xfrm>
          <a:prstGeom prst="rect">
            <a:avLst/>
          </a:prstGeom>
        </p:spPr>
      </p:pic>
      <p:cxnSp>
        <p:nvCxnSpPr>
          <p:cNvPr id="33" name="Connecteur droit avec flèche 32"/>
          <p:cNvCxnSpPr/>
          <p:nvPr/>
        </p:nvCxnSpPr>
        <p:spPr>
          <a:xfrm flipH="1">
            <a:off x="1619672" y="1930760"/>
            <a:ext cx="939378" cy="2786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p:nvPr/>
        </p:nvCxnSpPr>
        <p:spPr>
          <a:xfrm flipH="1">
            <a:off x="2411760" y="2925417"/>
            <a:ext cx="23936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5" name="Image 44"/>
          <p:cNvPicPr>
            <a:picLocks noChangeAspect="1"/>
          </p:cNvPicPr>
          <p:nvPr/>
        </p:nvPicPr>
        <p:blipFill>
          <a:blip r:embed="rId8"/>
          <a:stretch>
            <a:fillRect/>
          </a:stretch>
        </p:blipFill>
        <p:spPr>
          <a:xfrm>
            <a:off x="7820010" y="2338641"/>
            <a:ext cx="821382" cy="821382"/>
          </a:xfrm>
          <a:prstGeom prst="rect">
            <a:avLst/>
          </a:prstGeom>
        </p:spPr>
      </p:pic>
      <p:pic>
        <p:nvPicPr>
          <p:cNvPr id="46" name="Image 45"/>
          <p:cNvPicPr>
            <a:picLocks noChangeAspect="1"/>
          </p:cNvPicPr>
          <p:nvPr/>
        </p:nvPicPr>
        <p:blipFill>
          <a:blip r:embed="rId8"/>
          <a:stretch>
            <a:fillRect/>
          </a:stretch>
        </p:blipFill>
        <p:spPr>
          <a:xfrm>
            <a:off x="7802579" y="1304983"/>
            <a:ext cx="821382" cy="821382"/>
          </a:xfrm>
          <a:prstGeom prst="rect">
            <a:avLst/>
          </a:prstGeom>
        </p:spPr>
      </p:pic>
      <p:cxnSp>
        <p:nvCxnSpPr>
          <p:cNvPr id="47" name="Connecteur droit avec flèche 46"/>
          <p:cNvCxnSpPr/>
          <p:nvPr/>
        </p:nvCxnSpPr>
        <p:spPr>
          <a:xfrm flipH="1">
            <a:off x="6564882" y="1715674"/>
            <a:ext cx="939378" cy="2786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Connecteur droit avec flèche 47"/>
          <p:cNvCxnSpPr/>
          <p:nvPr/>
        </p:nvCxnSpPr>
        <p:spPr>
          <a:xfrm flipH="1" flipV="1">
            <a:off x="6564882" y="2553727"/>
            <a:ext cx="1031454" cy="15660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Connecteur droit avec flèche 49"/>
          <p:cNvCxnSpPr/>
          <p:nvPr/>
        </p:nvCxnSpPr>
        <p:spPr>
          <a:xfrm flipH="1">
            <a:off x="6593030" y="1858249"/>
            <a:ext cx="939378" cy="278668"/>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1" name="Connecteur droit avec flèche 50"/>
          <p:cNvCxnSpPr/>
          <p:nvPr/>
        </p:nvCxnSpPr>
        <p:spPr>
          <a:xfrm flipH="1" flipV="1">
            <a:off x="6569153" y="2706597"/>
            <a:ext cx="1027183" cy="18025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44" name="Rectangle 43"/>
          <p:cNvSpPr/>
          <p:nvPr/>
        </p:nvSpPr>
        <p:spPr>
          <a:xfrm>
            <a:off x="107504" y="1483589"/>
            <a:ext cx="3744416" cy="202198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55" name="Image 54"/>
          <p:cNvPicPr>
            <a:picLocks noChangeAspect="1"/>
          </p:cNvPicPr>
          <p:nvPr/>
        </p:nvPicPr>
        <p:blipFill>
          <a:blip r:embed="rId7"/>
          <a:stretch>
            <a:fillRect/>
          </a:stretch>
        </p:blipFill>
        <p:spPr>
          <a:xfrm>
            <a:off x="3628324" y="1151107"/>
            <a:ext cx="583182" cy="583182"/>
          </a:xfrm>
          <a:prstGeom prst="rect">
            <a:avLst/>
          </a:prstGeom>
        </p:spPr>
      </p:pic>
      <p:sp>
        <p:nvSpPr>
          <p:cNvPr id="56" name="Rectangle 55"/>
          <p:cNvSpPr/>
          <p:nvPr/>
        </p:nvSpPr>
        <p:spPr>
          <a:xfrm>
            <a:off x="7642352" y="1177925"/>
            <a:ext cx="1126080" cy="103150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7" name="Rectangle 56"/>
          <p:cNvSpPr/>
          <p:nvPr/>
        </p:nvSpPr>
        <p:spPr>
          <a:xfrm>
            <a:off x="7654105" y="2253423"/>
            <a:ext cx="1126080" cy="103150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58" name="Image 57"/>
          <p:cNvPicPr>
            <a:picLocks noChangeAspect="1"/>
          </p:cNvPicPr>
          <p:nvPr/>
        </p:nvPicPr>
        <p:blipFill>
          <a:blip r:embed="rId7"/>
          <a:stretch>
            <a:fillRect/>
          </a:stretch>
        </p:blipFill>
        <p:spPr>
          <a:xfrm>
            <a:off x="8521208" y="819467"/>
            <a:ext cx="583182" cy="583182"/>
          </a:xfrm>
          <a:prstGeom prst="rect">
            <a:avLst/>
          </a:prstGeom>
        </p:spPr>
      </p:pic>
      <p:pic>
        <p:nvPicPr>
          <p:cNvPr id="59" name="Image 58"/>
          <p:cNvPicPr>
            <a:picLocks noChangeAspect="1"/>
          </p:cNvPicPr>
          <p:nvPr/>
        </p:nvPicPr>
        <p:blipFill>
          <a:blip r:embed="rId7"/>
          <a:stretch>
            <a:fillRect/>
          </a:stretch>
        </p:blipFill>
        <p:spPr>
          <a:xfrm>
            <a:off x="8560830" y="1939835"/>
            <a:ext cx="583182" cy="58318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Cloud ?</a:t>
            </a:r>
          </a:p>
        </p:txBody>
      </p:sp>
      <p:sp>
        <p:nvSpPr>
          <p:cNvPr id="18434" name="Espace réservé du contenu 2"/>
          <p:cNvSpPr>
            <a:spLocks noGrp="1"/>
          </p:cNvSpPr>
          <p:nvPr>
            <p:ph idx="1"/>
          </p:nvPr>
        </p:nvSpPr>
        <p:spPr>
          <a:xfrm>
            <a:off x="467544" y="1128713"/>
            <a:ext cx="8280920" cy="4230687"/>
          </a:xfrm>
        </p:spPr>
        <p:txBody>
          <a:bodyPr/>
          <a:lstStyle/>
          <a:p>
            <a:r>
              <a:rPr lang="en-US" dirty="0" smtClean="0"/>
              <a:t>An approach to</a:t>
            </a:r>
            <a:r>
              <a:rPr lang="en-US" i="1" dirty="0" smtClean="0"/>
              <a:t> </a:t>
            </a:r>
            <a:r>
              <a:rPr lang="en-US" dirty="0" smtClean="0"/>
              <a:t>computing that’s about internet scale and connecting to a variety of devices and endpoints.</a:t>
            </a:r>
          </a:p>
          <a:p>
            <a:endParaRPr lang="en-US" dirty="0" smtClean="0"/>
          </a:p>
          <a:p>
            <a:pPr lvl="1"/>
            <a:endParaRPr lang="en-US" dirty="0" smtClean="0"/>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p:cNvGrpSpPr>
            <a:grpSpLocks/>
          </p:cNvGrpSpPr>
          <p:nvPr/>
        </p:nvGrpSpPr>
        <p:grpSpPr bwMode="auto">
          <a:xfrm>
            <a:off x="-180528" y="2620490"/>
            <a:ext cx="3201988" cy="2181226"/>
            <a:chOff x="7691190" y="2799844"/>
            <a:chExt cx="4268740" cy="2909026"/>
          </a:xfrm>
        </p:grpSpPr>
        <p:grpSp>
          <p:nvGrpSpPr>
            <p:cNvPr id="8" name="Group 10"/>
            <p:cNvGrpSpPr>
              <a:grpSpLocks/>
            </p:cNvGrpSpPr>
            <p:nvPr/>
          </p:nvGrpSpPr>
          <p:grpSpPr bwMode="auto">
            <a:xfrm>
              <a:off x="7691190" y="2799844"/>
              <a:ext cx="4268740" cy="2343231"/>
              <a:chOff x="2869832" y="1794348"/>
              <a:chExt cx="3202389" cy="2343231"/>
            </a:xfrm>
          </p:grpSpPr>
          <p:pic>
            <p:nvPicPr>
              <p:cNvPr id="11" name="Picture 1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694554" y="1794348"/>
                <a:ext cx="1473972" cy="92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2869832" y="3682070"/>
                <a:ext cx="3202389"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a:lnSpc>
                    <a:spcPct val="90000"/>
                  </a:lnSpc>
                </a:pPr>
                <a:r>
                  <a:rPr lang="en-US">
                    <a:solidFill>
                      <a:srgbClr val="FFFFFF"/>
                    </a:solidFill>
                    <a:latin typeface="Segoe"/>
                    <a:ea typeface="Segoe"/>
                    <a:cs typeface="Segoe"/>
                  </a:rPr>
                  <a:t>Infrastructure-as-a-Service</a:t>
                </a:r>
              </a:p>
            </p:txBody>
          </p:sp>
        </p:grpSp>
        <p:sp>
          <p:nvSpPr>
            <p:cNvPr id="9" name="TextBox 34"/>
            <p:cNvSpPr txBox="1"/>
            <p:nvPr/>
          </p:nvSpPr>
          <p:spPr>
            <a:xfrm>
              <a:off x="7921329" y="4970236"/>
              <a:ext cx="3487358" cy="738634"/>
            </a:xfrm>
            <a:prstGeom prst="rect">
              <a:avLst/>
            </a:prstGeom>
            <a:noFill/>
            <a:ln>
              <a:noFill/>
            </a:ln>
            <a:effectLst>
              <a:reflection stA="50000" endPos="32000" dist="63500" dir="5400000" sy="-100000" algn="bl" rotWithShape="0"/>
            </a:effectLst>
          </p:spPr>
          <p:txBody>
            <a:bodyPr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defTabSz="914325" fontAlgn="auto">
                <a:spcBef>
                  <a:spcPts val="0"/>
                </a:spcBef>
                <a:spcAft>
                  <a:spcPts val="0"/>
                </a:spcAft>
                <a:defRPr/>
              </a:pPr>
              <a:r>
                <a:rPr lang="en-US" sz="2800" dirty="0">
                  <a:latin typeface="Segoe"/>
                  <a:cs typeface="Segoe"/>
                </a:rPr>
                <a:t>host</a:t>
              </a:r>
            </a:p>
          </p:txBody>
        </p:sp>
        <p:sp>
          <p:nvSpPr>
            <p:cNvPr id="10" name="TextBox 35"/>
            <p:cNvSpPr txBox="1">
              <a:spLocks noChangeArrowheads="1"/>
            </p:cNvSpPr>
            <p:nvPr/>
          </p:nvSpPr>
          <p:spPr bwMode="auto">
            <a:xfrm>
              <a:off x="8719281" y="3952865"/>
              <a:ext cx="2058945" cy="98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r>
                <a:rPr lang="en-US" sz="4000" dirty="0">
                  <a:solidFill>
                    <a:srgbClr val="00B0F0"/>
                  </a:solidFill>
                  <a:latin typeface="Segoe"/>
                </a:rPr>
                <a:t>“</a:t>
              </a:r>
              <a:r>
                <a:rPr lang="en-US" sz="4000" dirty="0" err="1">
                  <a:solidFill>
                    <a:srgbClr val="00B0F0"/>
                  </a:solidFill>
                  <a:latin typeface="Segoe"/>
                </a:rPr>
                <a:t>IaaS</a:t>
              </a:r>
              <a:r>
                <a:rPr lang="en-US" sz="4000" dirty="0">
                  <a:solidFill>
                    <a:srgbClr val="00B0F0"/>
                  </a:solidFill>
                  <a:latin typeface="Segoe"/>
                </a:rPr>
                <a:t>”</a:t>
              </a:r>
            </a:p>
          </p:txBody>
        </p:sp>
      </p:grpSp>
      <p:grpSp>
        <p:nvGrpSpPr>
          <p:cNvPr id="13" name="Group 12"/>
          <p:cNvGrpSpPr>
            <a:grpSpLocks/>
          </p:cNvGrpSpPr>
          <p:nvPr/>
        </p:nvGrpSpPr>
        <p:grpSpPr bwMode="auto">
          <a:xfrm>
            <a:off x="2831828" y="2485553"/>
            <a:ext cx="3108324" cy="2316163"/>
            <a:chOff x="3982607" y="2621897"/>
            <a:chExt cx="4143275" cy="3086974"/>
          </a:xfrm>
        </p:grpSpPr>
        <p:grpSp>
          <p:nvGrpSpPr>
            <p:cNvPr id="14" name="Group 15"/>
            <p:cNvGrpSpPr>
              <a:grpSpLocks/>
            </p:cNvGrpSpPr>
            <p:nvPr/>
          </p:nvGrpSpPr>
          <p:grpSpPr bwMode="auto">
            <a:xfrm>
              <a:off x="3982607" y="2621897"/>
              <a:ext cx="4143275" cy="2521178"/>
              <a:chOff x="4542693" y="2145791"/>
              <a:chExt cx="3108267" cy="2521178"/>
            </a:xfrm>
          </p:grpSpPr>
          <p:pic>
            <p:nvPicPr>
              <p:cNvPr id="17" name="Picture 16"/>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488616" y="2145791"/>
                <a:ext cx="1076146" cy="117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4542693" y="4211460"/>
                <a:ext cx="3108267"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a:lnSpc>
                    <a:spcPct val="90000"/>
                  </a:lnSpc>
                </a:pPr>
                <a:r>
                  <a:rPr lang="en-US">
                    <a:solidFill>
                      <a:srgbClr val="FFFFFF"/>
                    </a:solidFill>
                    <a:latin typeface="Segoe"/>
                    <a:ea typeface="Segoe"/>
                    <a:cs typeface="Segoe"/>
                  </a:rPr>
                  <a:t>Platform-as-a-Service</a:t>
                </a:r>
              </a:p>
            </p:txBody>
          </p:sp>
        </p:grpSp>
        <p:sp>
          <p:nvSpPr>
            <p:cNvPr id="15" name="TextBox 28"/>
            <p:cNvSpPr txBox="1"/>
            <p:nvPr/>
          </p:nvSpPr>
          <p:spPr>
            <a:xfrm>
              <a:off x="4223715" y="4970236"/>
              <a:ext cx="3487357" cy="738635"/>
            </a:xfrm>
            <a:prstGeom prst="rect">
              <a:avLst/>
            </a:prstGeom>
            <a:noFill/>
            <a:ln>
              <a:noFill/>
            </a:ln>
            <a:effectLst>
              <a:reflection stA="50000" endPos="32000" dist="63500" dir="5400000" sy="-100000" algn="bl" rotWithShape="0"/>
            </a:effectLst>
          </p:spPr>
          <p:txBody>
            <a:bodyPr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defTabSz="914325" fontAlgn="auto">
                <a:spcBef>
                  <a:spcPts val="0"/>
                </a:spcBef>
                <a:spcAft>
                  <a:spcPts val="0"/>
                </a:spcAft>
                <a:defRPr/>
              </a:pPr>
              <a:r>
                <a:rPr lang="en-US" sz="2800" dirty="0">
                  <a:latin typeface="Segoe"/>
                  <a:cs typeface="Segoe"/>
                </a:rPr>
                <a:t>build</a:t>
              </a:r>
            </a:p>
          </p:txBody>
        </p:sp>
        <p:sp>
          <p:nvSpPr>
            <p:cNvPr id="16" name="TextBox 29"/>
            <p:cNvSpPr txBox="1">
              <a:spLocks noChangeArrowheads="1"/>
            </p:cNvSpPr>
            <p:nvPr/>
          </p:nvSpPr>
          <p:spPr bwMode="auto">
            <a:xfrm>
              <a:off x="4811384" y="3952865"/>
              <a:ext cx="2237751" cy="98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r>
                <a:rPr lang="en-US" sz="4000" dirty="0">
                  <a:solidFill>
                    <a:srgbClr val="00B0F0"/>
                  </a:solidFill>
                  <a:latin typeface="Segoe"/>
                </a:rPr>
                <a:t>“</a:t>
              </a:r>
              <a:r>
                <a:rPr lang="en-US" sz="4000" dirty="0" err="1">
                  <a:solidFill>
                    <a:srgbClr val="00B0F0"/>
                  </a:solidFill>
                  <a:latin typeface="Segoe"/>
                </a:rPr>
                <a:t>PaaS</a:t>
              </a:r>
              <a:r>
                <a:rPr lang="en-US" sz="4000" dirty="0">
                  <a:solidFill>
                    <a:srgbClr val="00B0F0"/>
                  </a:solidFill>
                  <a:latin typeface="Segoe"/>
                </a:rPr>
                <a:t>”</a:t>
              </a:r>
            </a:p>
          </p:txBody>
        </p:sp>
      </p:grpSp>
      <p:grpSp>
        <p:nvGrpSpPr>
          <p:cNvPr id="19" name="Group 18"/>
          <p:cNvGrpSpPr>
            <a:grpSpLocks/>
          </p:cNvGrpSpPr>
          <p:nvPr/>
        </p:nvGrpSpPr>
        <p:grpSpPr bwMode="auto">
          <a:xfrm>
            <a:off x="6372200" y="2281436"/>
            <a:ext cx="2616202" cy="2505075"/>
            <a:chOff x="455421" y="2368395"/>
            <a:chExt cx="3487360" cy="3340476"/>
          </a:xfrm>
        </p:grpSpPr>
        <p:grpSp>
          <p:nvGrpSpPr>
            <p:cNvPr id="20" name="Group 20"/>
            <p:cNvGrpSpPr>
              <a:grpSpLocks/>
            </p:cNvGrpSpPr>
            <p:nvPr/>
          </p:nvGrpSpPr>
          <p:grpSpPr bwMode="auto">
            <a:xfrm>
              <a:off x="619782" y="2368395"/>
              <a:ext cx="3322999" cy="2774682"/>
              <a:chOff x="759482" y="2040090"/>
              <a:chExt cx="2492898" cy="2774682"/>
            </a:xfrm>
          </p:grpSpPr>
          <p:pic>
            <p:nvPicPr>
              <p:cNvPr id="23" name="Picture 22"/>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537433" y="2040090"/>
                <a:ext cx="799504" cy="14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a:spLocks noChangeArrowheads="1"/>
              </p:cNvSpPr>
              <p:nvPr/>
            </p:nvSpPr>
            <p:spPr bwMode="auto">
              <a:xfrm>
                <a:off x="759482" y="4359263"/>
                <a:ext cx="2492898"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a:lnSpc>
                    <a:spcPct val="90000"/>
                  </a:lnSpc>
                </a:pPr>
                <a:r>
                  <a:rPr lang="en-US">
                    <a:solidFill>
                      <a:srgbClr val="FFFFFF"/>
                    </a:solidFill>
                    <a:latin typeface="Segoe"/>
                    <a:ea typeface="Segoe"/>
                    <a:cs typeface="Segoe"/>
                  </a:rPr>
                  <a:t>Software-as-a-Service</a:t>
                </a:r>
              </a:p>
            </p:txBody>
          </p:sp>
        </p:grpSp>
        <p:sp>
          <p:nvSpPr>
            <p:cNvPr id="21" name="TextBox 22"/>
            <p:cNvSpPr txBox="1"/>
            <p:nvPr/>
          </p:nvSpPr>
          <p:spPr>
            <a:xfrm>
              <a:off x="455421" y="4970236"/>
              <a:ext cx="3487358" cy="738635"/>
            </a:xfrm>
            <a:prstGeom prst="rect">
              <a:avLst/>
            </a:prstGeom>
            <a:noFill/>
            <a:ln>
              <a:noFill/>
            </a:ln>
            <a:effectLst>
              <a:reflection stA="50000" endPos="32000" dist="63500" dir="5400000" sy="-100000" algn="bl" rotWithShape="0"/>
            </a:effectLst>
          </p:spPr>
          <p:txBody>
            <a:bodyPr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pPr algn="ctr" defTabSz="914325" fontAlgn="auto">
                <a:spcBef>
                  <a:spcPts val="0"/>
                </a:spcBef>
                <a:spcAft>
                  <a:spcPts val="0"/>
                </a:spcAft>
                <a:defRPr/>
              </a:pPr>
              <a:r>
                <a:rPr lang="en-US" sz="2800" dirty="0">
                  <a:latin typeface="Segoe"/>
                  <a:cs typeface="Segoe"/>
                </a:rPr>
                <a:t>consume</a:t>
              </a:r>
            </a:p>
          </p:txBody>
        </p:sp>
        <p:sp>
          <p:nvSpPr>
            <p:cNvPr id="22" name="TextBox 23"/>
            <p:cNvSpPr txBox="1">
              <a:spLocks noChangeArrowheads="1"/>
            </p:cNvSpPr>
            <p:nvPr/>
          </p:nvSpPr>
          <p:spPr bwMode="auto">
            <a:xfrm>
              <a:off x="1047236" y="3952866"/>
              <a:ext cx="2217066" cy="98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defPPr>
                <a:defRPr lang="en-US"/>
              </a:defPPr>
              <a:lvl1pPr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Segoe UI" panose="020B0502040204020203"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Segoe UI" panose="020B0502040204020203" pitchFamily="34" charset="0"/>
                  <a:ea typeface="+mn-ea"/>
                  <a:cs typeface="Arial" panose="020B0604020202020204" pitchFamily="34" charset="0"/>
                </a:defRPr>
              </a:lvl9pPr>
            </a:lstStyle>
            <a:p>
              <a:r>
                <a:rPr lang="en-US" sz="4000" dirty="0">
                  <a:solidFill>
                    <a:srgbClr val="00B0F0"/>
                  </a:solidFill>
                  <a:latin typeface="Segoe"/>
                </a:rPr>
                <a:t>“</a:t>
              </a:r>
              <a:r>
                <a:rPr lang="en-US" sz="4000" dirty="0" err="1">
                  <a:solidFill>
                    <a:srgbClr val="00B0F0"/>
                  </a:solidFill>
                  <a:latin typeface="Segoe"/>
                </a:rPr>
                <a:t>SaaS</a:t>
              </a:r>
              <a:r>
                <a:rPr lang="en-US" sz="4000" dirty="0">
                  <a:solidFill>
                    <a:srgbClr val="00B0F0"/>
                  </a:solidFill>
                  <a:latin typeface="Segoe"/>
                </a:rPr>
                <a:t>”</a:t>
              </a:r>
            </a:p>
          </p:txBody>
        </p:sp>
      </p:grpSp>
      <p:sp>
        <p:nvSpPr>
          <p:cNvPr id="2" name="Rectangle 1"/>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Queues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Easy and simple idea: An app places message in a queue and read by another application</a:t>
            </a:r>
          </a:p>
          <a:p>
            <a:pPr lvl="1"/>
            <a:r>
              <a:rPr lang="en-US" dirty="0" smtClean="0"/>
              <a:t>For straightforward service : Windows Azure Queues is the best choice</a:t>
            </a:r>
          </a:p>
          <a:p>
            <a:pPr lvl="0"/>
            <a:r>
              <a:rPr lang="en-US" dirty="0" smtClean="0"/>
              <a:t>Most common use: Web role communicates with a worker role instance within same cloud app.</a:t>
            </a:r>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839619" y="3649588"/>
            <a:ext cx="2027882" cy="78504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 14"/>
          <p:cNvGrpSpPr/>
          <p:nvPr/>
        </p:nvGrpSpPr>
        <p:grpSpPr>
          <a:xfrm>
            <a:off x="611561" y="1849388"/>
            <a:ext cx="2592287" cy="864096"/>
            <a:chOff x="787685" y="1463949"/>
            <a:chExt cx="1143744" cy="386580"/>
          </a:xfrm>
        </p:grpSpPr>
        <p:sp>
          <p:nvSpPr>
            <p:cNvPr id="16" name="Rectangle 15"/>
            <p:cNvSpPr/>
            <p:nvPr/>
          </p:nvSpPr>
          <p:spPr>
            <a:xfrm>
              <a:off x="787685"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7" name="Rectangle 16"/>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8" name="Oval 17"/>
            <p:cNvSpPr/>
            <p:nvPr/>
          </p:nvSpPr>
          <p:spPr>
            <a:xfrm>
              <a:off x="834195" y="1517144"/>
              <a:ext cx="1044043" cy="270016"/>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smtClean="0">
                  <a:solidFill>
                    <a:schemeClr val="tx1"/>
                  </a:solidFill>
                </a:rPr>
                <a:t>Application</a:t>
              </a:r>
              <a:endParaRPr lang="fr-FR" sz="2400" b="1" dirty="0">
                <a:solidFill>
                  <a:schemeClr val="tx1"/>
                </a:solidFill>
              </a:endParaRPr>
            </a:p>
          </p:txBody>
        </p:sp>
      </p:grpSp>
      <p:sp>
        <p:nvSpPr>
          <p:cNvPr id="19" name="Rectangle 18"/>
          <p:cNvSpPr/>
          <p:nvPr/>
        </p:nvSpPr>
        <p:spPr>
          <a:xfrm>
            <a:off x="983635" y="3785890"/>
            <a:ext cx="1731466" cy="504056"/>
          </a:xfrm>
          <a:prstGeom prst="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0" name="Rectangle 19"/>
          <p:cNvSpPr/>
          <p:nvPr/>
        </p:nvSpPr>
        <p:spPr>
          <a:xfrm>
            <a:off x="1044614" y="3857898"/>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Rectangle 20"/>
          <p:cNvSpPr/>
          <p:nvPr/>
        </p:nvSpPr>
        <p:spPr>
          <a:xfrm>
            <a:off x="1469827" y="3856834"/>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Rectangle 21"/>
          <p:cNvSpPr/>
          <p:nvPr/>
        </p:nvSpPr>
        <p:spPr>
          <a:xfrm>
            <a:off x="1890846" y="3852307"/>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22"/>
          <p:cNvSpPr/>
          <p:nvPr/>
        </p:nvSpPr>
        <p:spPr>
          <a:xfrm>
            <a:off x="2311865" y="3852307"/>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Straight Arrow Connector 23"/>
          <p:cNvCxnSpPr>
            <a:stCxn id="16" idx="2"/>
            <a:endCxn id="20" idx="0"/>
          </p:cNvCxnSpPr>
          <p:nvPr/>
        </p:nvCxnSpPr>
        <p:spPr>
          <a:xfrm flipH="1">
            <a:off x="1224634" y="2713484"/>
            <a:ext cx="7927" cy="1144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23" idx="0"/>
            <a:endCxn id="17" idx="2"/>
          </p:cNvCxnSpPr>
          <p:nvPr/>
        </p:nvCxnSpPr>
        <p:spPr>
          <a:xfrm flipV="1">
            <a:off x="2491885" y="2713484"/>
            <a:ext cx="90964" cy="11388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Queues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sz="2400" dirty="0" smtClean="0"/>
              <a:t>For example : A PHP Application running in a Web role where users can upload and watch videos. </a:t>
            </a:r>
          </a:p>
          <a:p>
            <a:pPr lvl="0"/>
            <a:r>
              <a:rPr lang="en-US" sz="2400" dirty="0" smtClean="0"/>
              <a:t>A worker role will be in charge to convert uploaded videos in different format.</a:t>
            </a:r>
          </a:p>
          <a:p>
            <a:pPr lvl="0"/>
            <a:r>
              <a:rPr lang="en-US" sz="2400" dirty="0" smtClean="0"/>
              <a:t>Thanks to the Queue we will be able to add or remove concerned worker to save money, and users ;)</a:t>
            </a:r>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839619" y="3649588"/>
            <a:ext cx="2027882" cy="78504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 14"/>
          <p:cNvGrpSpPr/>
          <p:nvPr/>
        </p:nvGrpSpPr>
        <p:grpSpPr>
          <a:xfrm>
            <a:off x="611561" y="1849388"/>
            <a:ext cx="2592287" cy="864096"/>
            <a:chOff x="787685" y="1463949"/>
            <a:chExt cx="1143744" cy="386580"/>
          </a:xfrm>
        </p:grpSpPr>
        <p:sp>
          <p:nvSpPr>
            <p:cNvPr id="16" name="Rectangle 15"/>
            <p:cNvSpPr/>
            <p:nvPr/>
          </p:nvSpPr>
          <p:spPr>
            <a:xfrm>
              <a:off x="787685"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7" name="Rectangle 16"/>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18" name="Oval 17"/>
            <p:cNvSpPr/>
            <p:nvPr/>
          </p:nvSpPr>
          <p:spPr>
            <a:xfrm>
              <a:off x="834195" y="1517144"/>
              <a:ext cx="1044043" cy="270016"/>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smtClean="0">
                  <a:solidFill>
                    <a:schemeClr val="tx1"/>
                  </a:solidFill>
                </a:rPr>
                <a:t>Application</a:t>
              </a:r>
              <a:endParaRPr lang="fr-FR" sz="2400" b="1" dirty="0">
                <a:solidFill>
                  <a:schemeClr val="tx1"/>
                </a:solidFill>
              </a:endParaRPr>
            </a:p>
          </p:txBody>
        </p:sp>
      </p:grpSp>
      <p:sp>
        <p:nvSpPr>
          <p:cNvPr id="19" name="Rectangle 18"/>
          <p:cNvSpPr/>
          <p:nvPr/>
        </p:nvSpPr>
        <p:spPr>
          <a:xfrm>
            <a:off x="983635" y="3785890"/>
            <a:ext cx="1731466" cy="504056"/>
          </a:xfrm>
          <a:prstGeom prst="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0" name="Rectangle 19"/>
          <p:cNvSpPr/>
          <p:nvPr/>
        </p:nvSpPr>
        <p:spPr>
          <a:xfrm>
            <a:off x="1044614" y="3857898"/>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Rectangle 20"/>
          <p:cNvSpPr/>
          <p:nvPr/>
        </p:nvSpPr>
        <p:spPr>
          <a:xfrm>
            <a:off x="1469827" y="3856834"/>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Rectangle 21"/>
          <p:cNvSpPr/>
          <p:nvPr/>
        </p:nvSpPr>
        <p:spPr>
          <a:xfrm>
            <a:off x="1890846" y="3852307"/>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22"/>
          <p:cNvSpPr/>
          <p:nvPr/>
        </p:nvSpPr>
        <p:spPr>
          <a:xfrm>
            <a:off x="2311865" y="3852307"/>
            <a:ext cx="360040" cy="360040"/>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Straight Arrow Connector 23"/>
          <p:cNvCxnSpPr>
            <a:stCxn id="16" idx="2"/>
            <a:endCxn id="20" idx="0"/>
          </p:cNvCxnSpPr>
          <p:nvPr/>
        </p:nvCxnSpPr>
        <p:spPr>
          <a:xfrm flipH="1">
            <a:off x="1224634" y="2713484"/>
            <a:ext cx="7927" cy="1144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23" idx="0"/>
            <a:endCxn id="17" idx="2"/>
          </p:cNvCxnSpPr>
          <p:nvPr/>
        </p:nvCxnSpPr>
        <p:spPr>
          <a:xfrm flipV="1">
            <a:off x="2491885" y="2713484"/>
            <a:ext cx="90964" cy="11388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Service Bus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endParaRPr lang="en-US" dirty="0" smtClean="0"/>
          </a:p>
          <a:p>
            <a:pPr lvl="0"/>
            <a:r>
              <a:rPr lang="en-US" dirty="0" smtClean="0"/>
              <a:t>If in cloud, data center, on a mobile device, or somewhere else : apps need to react</a:t>
            </a:r>
          </a:p>
          <a:p>
            <a:pPr lvl="1"/>
            <a:r>
              <a:rPr lang="en-US" dirty="0" smtClean="0"/>
              <a:t>Windows Azure Service Bus is designed to let applications running anywhere exchange data.</a:t>
            </a:r>
          </a:p>
          <a:p>
            <a:pPr lvl="0"/>
            <a:endParaRPr lang="en-US" dirty="0" smtClean="0"/>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 name="Groupe 1"/>
          <p:cNvGrpSpPr/>
          <p:nvPr/>
        </p:nvGrpSpPr>
        <p:grpSpPr>
          <a:xfrm>
            <a:off x="297685" y="1705546"/>
            <a:ext cx="3554235" cy="3024162"/>
            <a:chOff x="212454" y="1257301"/>
            <a:chExt cx="4379275" cy="3726157"/>
          </a:xfrm>
        </p:grpSpPr>
        <p:sp>
          <p:nvSpPr>
            <p:cNvPr id="27" name="Rectangle 26"/>
            <p:cNvSpPr/>
            <p:nvPr/>
          </p:nvSpPr>
          <p:spPr>
            <a:xfrm>
              <a:off x="1259632" y="1257301"/>
              <a:ext cx="2160240" cy="1944216"/>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8" name="Rectangle 27"/>
            <p:cNvSpPr/>
            <p:nvPr/>
          </p:nvSpPr>
          <p:spPr>
            <a:xfrm>
              <a:off x="1412032" y="1409701"/>
              <a:ext cx="1863824" cy="10717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Queues &amp; </a:t>
              </a:r>
              <a:r>
                <a:rPr lang="fr-FR" sz="2400" b="1" dirty="0" err="1" smtClean="0">
                  <a:solidFill>
                    <a:schemeClr val="tx1"/>
                  </a:solidFill>
                </a:rPr>
                <a:t>Topics</a:t>
              </a:r>
              <a:endParaRPr lang="fr-FR" sz="2400" b="1" dirty="0">
                <a:solidFill>
                  <a:schemeClr val="tx1"/>
                </a:solidFill>
              </a:endParaRPr>
            </a:p>
          </p:txBody>
        </p:sp>
        <p:sp>
          <p:nvSpPr>
            <p:cNvPr id="29" name="Rectangle 28"/>
            <p:cNvSpPr/>
            <p:nvPr/>
          </p:nvSpPr>
          <p:spPr>
            <a:xfrm>
              <a:off x="1417915" y="2620145"/>
              <a:ext cx="1863824" cy="4372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Relay</a:t>
              </a:r>
              <a:endParaRPr lang="fr-FR" sz="2400" b="1" dirty="0">
                <a:solidFill>
                  <a:schemeClr val="tx1"/>
                </a:solidFill>
              </a:endParaRPr>
            </a:p>
          </p:txBody>
        </p:sp>
        <p:grpSp>
          <p:nvGrpSpPr>
            <p:cNvPr id="30" name="Group 38"/>
            <p:cNvGrpSpPr/>
            <p:nvPr/>
          </p:nvGrpSpPr>
          <p:grpSpPr>
            <a:xfrm>
              <a:off x="212454" y="3409643"/>
              <a:ext cx="2595668" cy="871994"/>
              <a:chOff x="1383446" y="1463949"/>
              <a:chExt cx="547983" cy="386580"/>
            </a:xfrm>
          </p:grpSpPr>
          <p:sp>
            <p:nvSpPr>
              <p:cNvPr id="34" name="Rectangle 33"/>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35" name="Oval 41"/>
              <p:cNvSpPr/>
              <p:nvPr/>
            </p:nvSpPr>
            <p:spPr>
              <a:xfrm>
                <a:off x="1410041" y="1505832"/>
                <a:ext cx="494792" cy="287560"/>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grpSp>
        <p:sp>
          <p:nvSpPr>
            <p:cNvPr id="31" name="Oval 45"/>
            <p:cNvSpPr/>
            <p:nvPr/>
          </p:nvSpPr>
          <p:spPr>
            <a:xfrm>
              <a:off x="2248014" y="4334820"/>
              <a:ext cx="2343715" cy="64863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cxnSp>
          <p:nvCxnSpPr>
            <p:cNvPr id="32" name="Elbow Connector 28"/>
            <p:cNvCxnSpPr>
              <a:endCxn id="27" idx="1"/>
            </p:cNvCxnSpPr>
            <p:nvPr/>
          </p:nvCxnSpPr>
          <p:spPr>
            <a:xfrm rot="5400000" flipH="1" flipV="1">
              <a:off x="399917" y="2549928"/>
              <a:ext cx="1180234" cy="53919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3" name="Elbow Connector 30"/>
            <p:cNvCxnSpPr>
              <a:stCxn id="27" idx="3"/>
            </p:cNvCxnSpPr>
            <p:nvPr/>
          </p:nvCxnSpPr>
          <p:spPr>
            <a:xfrm>
              <a:off x="3419872" y="2229409"/>
              <a:ext cx="152400" cy="214670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grpSp>
      <p:sp>
        <p:nvSpPr>
          <p:cNvPr id="17" name="Rectangle 16"/>
          <p:cNvSpPr/>
          <p:nvPr/>
        </p:nvSpPr>
        <p:spPr>
          <a:xfrm>
            <a:off x="8893174" y="121567"/>
            <a:ext cx="108000" cy="108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Service Bus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Provides a queue system </a:t>
            </a:r>
          </a:p>
          <a:p>
            <a:pPr lvl="1"/>
            <a:r>
              <a:rPr lang="en-US" dirty="0" smtClean="0"/>
              <a:t>Different from previously mentioned queue system</a:t>
            </a:r>
          </a:p>
          <a:p>
            <a:pPr lvl="1"/>
            <a:r>
              <a:rPr lang="en-US" dirty="0" smtClean="0"/>
              <a:t>Provides a publish and subscribe mechanism</a:t>
            </a:r>
          </a:p>
          <a:p>
            <a:pPr lvl="0"/>
            <a:r>
              <a:rPr lang="en-US" dirty="0" smtClean="0"/>
              <a:t>Ex : An app can publish a message to a topic, other apps can subscribe to this topic</a:t>
            </a:r>
          </a:p>
          <a:p>
            <a:pPr lvl="0"/>
            <a:endParaRPr lang="en-US" dirty="0" smtClean="0"/>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1"/>
          <p:cNvGrpSpPr/>
          <p:nvPr/>
        </p:nvGrpSpPr>
        <p:grpSpPr>
          <a:xfrm>
            <a:off x="297685" y="1705546"/>
            <a:ext cx="3554235" cy="3024162"/>
            <a:chOff x="212454" y="1257301"/>
            <a:chExt cx="4379275" cy="3726157"/>
          </a:xfrm>
        </p:grpSpPr>
        <p:sp>
          <p:nvSpPr>
            <p:cNvPr id="27" name="Rectangle 26"/>
            <p:cNvSpPr/>
            <p:nvPr/>
          </p:nvSpPr>
          <p:spPr>
            <a:xfrm>
              <a:off x="1259632" y="1257301"/>
              <a:ext cx="2160240" cy="1944216"/>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8" name="Rectangle 27"/>
            <p:cNvSpPr/>
            <p:nvPr/>
          </p:nvSpPr>
          <p:spPr>
            <a:xfrm>
              <a:off x="1412032" y="1409701"/>
              <a:ext cx="1863824" cy="10717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Queues &amp; </a:t>
              </a:r>
              <a:r>
                <a:rPr lang="fr-FR" sz="2400" b="1" dirty="0" err="1" smtClean="0">
                  <a:solidFill>
                    <a:schemeClr val="tx1"/>
                  </a:solidFill>
                </a:rPr>
                <a:t>Topics</a:t>
              </a:r>
              <a:endParaRPr lang="fr-FR" sz="2400" b="1" dirty="0">
                <a:solidFill>
                  <a:schemeClr val="tx1"/>
                </a:solidFill>
              </a:endParaRPr>
            </a:p>
          </p:txBody>
        </p:sp>
        <p:sp>
          <p:nvSpPr>
            <p:cNvPr id="29" name="Rectangle 28"/>
            <p:cNvSpPr/>
            <p:nvPr/>
          </p:nvSpPr>
          <p:spPr>
            <a:xfrm>
              <a:off x="1417915" y="2620145"/>
              <a:ext cx="1863824" cy="4372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Relay</a:t>
              </a:r>
              <a:endParaRPr lang="fr-FR" sz="2400" b="1" dirty="0">
                <a:solidFill>
                  <a:schemeClr val="tx1"/>
                </a:solidFill>
              </a:endParaRPr>
            </a:p>
          </p:txBody>
        </p:sp>
        <p:grpSp>
          <p:nvGrpSpPr>
            <p:cNvPr id="3" name="Group 38"/>
            <p:cNvGrpSpPr/>
            <p:nvPr/>
          </p:nvGrpSpPr>
          <p:grpSpPr>
            <a:xfrm>
              <a:off x="212454" y="3409643"/>
              <a:ext cx="2595668" cy="871994"/>
              <a:chOff x="1383446" y="1463949"/>
              <a:chExt cx="547983" cy="386580"/>
            </a:xfrm>
          </p:grpSpPr>
          <p:sp>
            <p:nvSpPr>
              <p:cNvPr id="34" name="Rectangle 33"/>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35" name="Oval 41"/>
              <p:cNvSpPr/>
              <p:nvPr/>
            </p:nvSpPr>
            <p:spPr>
              <a:xfrm>
                <a:off x="1410041" y="1505832"/>
                <a:ext cx="494792" cy="287560"/>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grpSp>
        <p:sp>
          <p:nvSpPr>
            <p:cNvPr id="31" name="Oval 45"/>
            <p:cNvSpPr/>
            <p:nvPr/>
          </p:nvSpPr>
          <p:spPr>
            <a:xfrm>
              <a:off x="2248014" y="4334820"/>
              <a:ext cx="2343715" cy="64863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cxnSp>
          <p:nvCxnSpPr>
            <p:cNvPr id="32" name="Elbow Connector 28"/>
            <p:cNvCxnSpPr>
              <a:endCxn id="27" idx="1"/>
            </p:cNvCxnSpPr>
            <p:nvPr/>
          </p:nvCxnSpPr>
          <p:spPr>
            <a:xfrm rot="5400000" flipH="1" flipV="1">
              <a:off x="399917" y="2549928"/>
              <a:ext cx="1180234" cy="53919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3" name="Elbow Connector 30"/>
            <p:cNvCxnSpPr>
              <a:stCxn id="27" idx="3"/>
            </p:cNvCxnSpPr>
            <p:nvPr/>
          </p:nvCxnSpPr>
          <p:spPr>
            <a:xfrm>
              <a:off x="3419872" y="2229409"/>
              <a:ext cx="152400" cy="214670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Service Bus</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r>
              <a:rPr lang="en-US" dirty="0" smtClean="0"/>
              <a:t>Provides a queue system </a:t>
            </a:r>
          </a:p>
          <a:p>
            <a:pPr lvl="1"/>
            <a:r>
              <a:rPr lang="en-US" dirty="0" smtClean="0"/>
              <a:t>Allow one-to-many communication among apps (same message being read by multiple recipients)</a:t>
            </a:r>
          </a:p>
          <a:p>
            <a:pPr lvl="0"/>
            <a:r>
              <a:rPr lang="en-US" dirty="0" smtClean="0"/>
              <a:t>Service bus allows also direct communication through relay service. </a:t>
            </a:r>
          </a:p>
          <a:p>
            <a:pPr lvl="1"/>
            <a:r>
              <a:rPr lang="en-US" dirty="0" smtClean="0"/>
              <a:t>Secure way to interact through firewalls</a:t>
            </a:r>
          </a:p>
          <a:p>
            <a:pPr lvl="0"/>
            <a:endParaRPr lang="en-US" dirty="0" smtClean="0"/>
          </a:p>
        </p:txBody>
      </p:sp>
      <p:sp>
        <p:nvSpPr>
          <p:cNvPr id="18435" name="Espace réservé du contenu 3"/>
          <p:cNvSpPr>
            <a:spLocks noGrp="1"/>
          </p:cNvSpPr>
          <p:nvPr>
            <p:ph sz="quarter" idx="13"/>
          </p:nvPr>
        </p:nvSpPr>
        <p:spPr/>
        <p:txBody>
          <a:bodyPr/>
          <a:lstStyle/>
          <a:p>
            <a:r>
              <a:rPr lang="en-US" dirty="0" smtClean="0"/>
              <a:t>Messaging</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1"/>
          <p:cNvGrpSpPr/>
          <p:nvPr/>
        </p:nvGrpSpPr>
        <p:grpSpPr>
          <a:xfrm>
            <a:off x="297685" y="1705546"/>
            <a:ext cx="3554235" cy="3024162"/>
            <a:chOff x="212454" y="1257301"/>
            <a:chExt cx="4379275" cy="3726157"/>
          </a:xfrm>
        </p:grpSpPr>
        <p:sp>
          <p:nvSpPr>
            <p:cNvPr id="27" name="Rectangle 26"/>
            <p:cNvSpPr/>
            <p:nvPr/>
          </p:nvSpPr>
          <p:spPr>
            <a:xfrm>
              <a:off x="1259632" y="1257301"/>
              <a:ext cx="2160240" cy="1944216"/>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8" name="Rectangle 27"/>
            <p:cNvSpPr/>
            <p:nvPr/>
          </p:nvSpPr>
          <p:spPr>
            <a:xfrm>
              <a:off x="1412032" y="1409701"/>
              <a:ext cx="1863824" cy="10717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Queues &amp; </a:t>
              </a:r>
              <a:r>
                <a:rPr lang="fr-FR" sz="2400" b="1" dirty="0" err="1" smtClean="0">
                  <a:solidFill>
                    <a:schemeClr val="tx1"/>
                  </a:solidFill>
                </a:rPr>
                <a:t>Topics</a:t>
              </a:r>
              <a:endParaRPr lang="fr-FR" sz="2400" b="1" dirty="0">
                <a:solidFill>
                  <a:schemeClr val="tx1"/>
                </a:solidFill>
              </a:endParaRPr>
            </a:p>
          </p:txBody>
        </p:sp>
        <p:sp>
          <p:nvSpPr>
            <p:cNvPr id="29" name="Rectangle 28"/>
            <p:cNvSpPr/>
            <p:nvPr/>
          </p:nvSpPr>
          <p:spPr>
            <a:xfrm>
              <a:off x="1417915" y="2620145"/>
              <a:ext cx="1863824" cy="4372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Relay</a:t>
              </a:r>
              <a:endParaRPr lang="fr-FR" sz="2400" b="1" dirty="0">
                <a:solidFill>
                  <a:schemeClr val="tx1"/>
                </a:solidFill>
              </a:endParaRPr>
            </a:p>
          </p:txBody>
        </p:sp>
        <p:grpSp>
          <p:nvGrpSpPr>
            <p:cNvPr id="3" name="Group 38"/>
            <p:cNvGrpSpPr/>
            <p:nvPr/>
          </p:nvGrpSpPr>
          <p:grpSpPr>
            <a:xfrm>
              <a:off x="212454" y="3409643"/>
              <a:ext cx="2595668" cy="871994"/>
              <a:chOff x="1383446" y="1463949"/>
              <a:chExt cx="547983" cy="386580"/>
            </a:xfrm>
          </p:grpSpPr>
          <p:sp>
            <p:nvSpPr>
              <p:cNvPr id="34" name="Rectangle 33"/>
              <p:cNvSpPr/>
              <p:nvPr/>
            </p:nvSpPr>
            <p:spPr>
              <a:xfrm>
                <a:off x="1383446" y="1463949"/>
                <a:ext cx="547983" cy="386580"/>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fr-FR" sz="2800" dirty="0"/>
              </a:p>
            </p:txBody>
          </p:sp>
          <p:sp>
            <p:nvSpPr>
              <p:cNvPr id="35" name="Oval 41"/>
              <p:cNvSpPr/>
              <p:nvPr/>
            </p:nvSpPr>
            <p:spPr>
              <a:xfrm>
                <a:off x="1410041" y="1505832"/>
                <a:ext cx="494792" cy="287560"/>
              </a:xfrm>
              <a:prstGeom prst="ellipse">
                <a:avLst/>
              </a:prstGeom>
              <a:solidFill>
                <a:srgbClr val="FB90F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grpSp>
        <p:sp>
          <p:nvSpPr>
            <p:cNvPr id="31" name="Oval 45"/>
            <p:cNvSpPr/>
            <p:nvPr/>
          </p:nvSpPr>
          <p:spPr>
            <a:xfrm>
              <a:off x="2248014" y="4334820"/>
              <a:ext cx="2343715" cy="64863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dirty="0" smtClean="0">
                  <a:solidFill>
                    <a:schemeClr val="tx1"/>
                  </a:solidFill>
                </a:rPr>
                <a:t>Application</a:t>
              </a:r>
              <a:endParaRPr lang="fr-FR" b="1" dirty="0">
                <a:solidFill>
                  <a:schemeClr val="tx1"/>
                </a:solidFill>
              </a:endParaRPr>
            </a:p>
          </p:txBody>
        </p:sp>
        <p:cxnSp>
          <p:nvCxnSpPr>
            <p:cNvPr id="32" name="Elbow Connector 28"/>
            <p:cNvCxnSpPr>
              <a:endCxn id="27" idx="1"/>
            </p:cNvCxnSpPr>
            <p:nvPr/>
          </p:nvCxnSpPr>
          <p:spPr>
            <a:xfrm rot="5400000" flipH="1" flipV="1">
              <a:off x="399917" y="2549928"/>
              <a:ext cx="1180234" cy="53919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3" name="Elbow Connector 30"/>
            <p:cNvCxnSpPr>
              <a:stCxn id="27" idx="3"/>
            </p:cNvCxnSpPr>
            <p:nvPr/>
          </p:nvCxnSpPr>
          <p:spPr>
            <a:xfrm>
              <a:off x="3419872" y="2229409"/>
              <a:ext cx="152400" cy="214670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Caching &amp; Identity</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6" name="Picture 2" descr="http://riknasrants.files.wordpress.com/2012/06/identity-frau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417340"/>
            <a:ext cx="2541662" cy="2541662"/>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Two</a:t>
            </a:r>
            <a:r>
              <a:rPr lang="fr-FR" dirty="0" smtClean="0">
                <a:ea typeface="ＭＳ Ｐゴシック" pitchFamily="34" charset="-128"/>
              </a:rPr>
              <a:t> solutions for </a:t>
            </a:r>
            <a:r>
              <a:rPr lang="fr-FR" dirty="0" err="1" smtClean="0">
                <a:ea typeface="ＭＳ Ｐゴシック" pitchFamily="34" charset="-128"/>
              </a:rPr>
              <a:t>Caching</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8" name="Groupe 6"/>
          <p:cNvGrpSpPr/>
          <p:nvPr/>
        </p:nvGrpSpPr>
        <p:grpSpPr>
          <a:xfrm>
            <a:off x="539552" y="1805473"/>
            <a:ext cx="3595729" cy="2880320"/>
            <a:chOff x="173410" y="1561356"/>
            <a:chExt cx="4224982" cy="3384376"/>
          </a:xfrm>
        </p:grpSpPr>
        <p:sp>
          <p:nvSpPr>
            <p:cNvPr id="19" name="Rectangle 18"/>
            <p:cNvSpPr/>
            <p:nvPr/>
          </p:nvSpPr>
          <p:spPr>
            <a:xfrm>
              <a:off x="1827312" y="2345060"/>
              <a:ext cx="2266280" cy="1004044"/>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err="1" smtClean="0"/>
                <a:t>Worker</a:t>
              </a:r>
              <a:r>
                <a:rPr lang="fr-FR" dirty="0" smtClean="0"/>
                <a:t> </a:t>
              </a:r>
              <a:r>
                <a:rPr lang="fr-FR" dirty="0" err="1" smtClean="0"/>
                <a:t>Roles</a:t>
              </a:r>
              <a:endParaRPr lang="fr-FR" dirty="0"/>
            </a:p>
          </p:txBody>
        </p:sp>
        <p:sp>
          <p:nvSpPr>
            <p:cNvPr id="20" name="Rectangle 19"/>
            <p:cNvSpPr/>
            <p:nvPr/>
          </p:nvSpPr>
          <p:spPr>
            <a:xfrm>
              <a:off x="173410" y="2349376"/>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Web </a:t>
              </a:r>
              <a:r>
                <a:rPr lang="fr-FR" dirty="0" err="1" smtClean="0"/>
                <a:t>Roles</a:t>
              </a:r>
              <a:endParaRPr lang="fr-FR" dirty="0"/>
            </a:p>
          </p:txBody>
        </p:sp>
        <p:sp>
          <p:nvSpPr>
            <p:cNvPr id="21" name="Rectangle 20"/>
            <p:cNvSpPr/>
            <p:nvPr/>
          </p:nvSpPr>
          <p:spPr>
            <a:xfrm>
              <a:off x="325810" y="2501776"/>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endParaRPr lang="fr-FR" sz="2800" dirty="0"/>
            </a:p>
          </p:txBody>
        </p:sp>
        <p:sp>
          <p:nvSpPr>
            <p:cNvPr id="22" name="Rectangle 21"/>
            <p:cNvSpPr/>
            <p:nvPr/>
          </p:nvSpPr>
          <p:spPr>
            <a:xfrm>
              <a:off x="1979712" y="2497460"/>
              <a:ext cx="2266280" cy="1004044"/>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23" name="Oval 4"/>
            <p:cNvSpPr/>
            <p:nvPr/>
          </p:nvSpPr>
          <p:spPr>
            <a:xfrm>
              <a:off x="525066" y="2620316"/>
              <a:ext cx="2166203" cy="557152"/>
            </a:xfrm>
            <a:prstGeom prst="ellipse">
              <a:avLst/>
            </a:prstGeom>
            <a:solidFill>
              <a:srgbClr val="FB90FE"/>
            </a:solidFill>
            <a:ln>
              <a:solidFill>
                <a:srgbClr val="F70BF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solidFill>
                    <a:schemeClr val="tx1"/>
                  </a:solidFill>
                </a:rPr>
                <a:t>Application</a:t>
              </a:r>
              <a:endParaRPr lang="fr-FR" dirty="0">
                <a:solidFill>
                  <a:schemeClr val="tx1"/>
                </a:solidFill>
              </a:endParaRPr>
            </a:p>
          </p:txBody>
        </p:sp>
        <p:sp>
          <p:nvSpPr>
            <p:cNvPr id="24" name="Rectangle 23"/>
            <p:cNvSpPr/>
            <p:nvPr/>
          </p:nvSpPr>
          <p:spPr>
            <a:xfrm>
              <a:off x="2765698" y="3657642"/>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Web </a:t>
              </a:r>
              <a:r>
                <a:rPr lang="fr-FR" dirty="0" err="1" smtClean="0"/>
                <a:t>Roles</a:t>
              </a:r>
              <a:endParaRPr lang="fr-FR" dirty="0"/>
            </a:p>
          </p:txBody>
        </p:sp>
        <p:sp>
          <p:nvSpPr>
            <p:cNvPr id="25" name="Rectangle 24"/>
            <p:cNvSpPr/>
            <p:nvPr/>
          </p:nvSpPr>
          <p:spPr>
            <a:xfrm>
              <a:off x="2918098" y="3810042"/>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endParaRPr lang="fr-FR" sz="2800" dirty="0"/>
            </a:p>
          </p:txBody>
        </p:sp>
        <p:sp>
          <p:nvSpPr>
            <p:cNvPr id="26" name="Rectangle à coins arrondis 4"/>
            <p:cNvSpPr/>
            <p:nvPr/>
          </p:nvSpPr>
          <p:spPr>
            <a:xfrm>
              <a:off x="2691269" y="1561356"/>
              <a:ext cx="1707123" cy="3384376"/>
            </a:xfrm>
            <a:prstGeom prst="roundRect">
              <a:avLst/>
            </a:prstGeom>
            <a:noFill/>
            <a:ln w="317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0" name="Groupe 3"/>
            <p:cNvGrpSpPr/>
            <p:nvPr/>
          </p:nvGrpSpPr>
          <p:grpSpPr>
            <a:xfrm>
              <a:off x="3017277" y="2695782"/>
              <a:ext cx="1076315" cy="594207"/>
              <a:chOff x="3030240" y="2583261"/>
              <a:chExt cx="1356118" cy="748679"/>
            </a:xfrm>
          </p:grpSpPr>
          <p:sp>
            <p:nvSpPr>
              <p:cNvPr id="41" name="Rectangle 40"/>
              <p:cNvSpPr/>
              <p:nvPr/>
            </p:nvSpPr>
            <p:spPr>
              <a:xfrm>
                <a:off x="3030240" y="2583261"/>
                <a:ext cx="1356118" cy="7486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Parallélogramme 2"/>
              <p:cNvSpPr/>
              <p:nvPr/>
            </p:nvSpPr>
            <p:spPr>
              <a:xfrm>
                <a:off x="3143569"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Parallélogramme 46"/>
              <p:cNvSpPr/>
              <p:nvPr/>
            </p:nvSpPr>
            <p:spPr>
              <a:xfrm>
                <a:off x="3720286"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36" name="Groupe 47"/>
            <p:cNvGrpSpPr/>
            <p:nvPr/>
          </p:nvGrpSpPr>
          <p:grpSpPr>
            <a:xfrm>
              <a:off x="3026790" y="3994660"/>
              <a:ext cx="1076315" cy="594207"/>
              <a:chOff x="3030240" y="2583261"/>
              <a:chExt cx="1356118" cy="748679"/>
            </a:xfrm>
          </p:grpSpPr>
          <p:sp>
            <p:nvSpPr>
              <p:cNvPr id="38" name="Rectangle 37"/>
              <p:cNvSpPr/>
              <p:nvPr/>
            </p:nvSpPr>
            <p:spPr>
              <a:xfrm>
                <a:off x="3030240" y="2583261"/>
                <a:ext cx="1356118" cy="7486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Parallélogramme 49"/>
              <p:cNvSpPr/>
              <p:nvPr/>
            </p:nvSpPr>
            <p:spPr>
              <a:xfrm>
                <a:off x="3143569"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 name="Parallélogramme 50"/>
              <p:cNvSpPr/>
              <p:nvPr/>
            </p:nvSpPr>
            <p:spPr>
              <a:xfrm>
                <a:off x="3720286"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7" name="ZoneTexte 5"/>
            <p:cNvSpPr txBox="1"/>
            <p:nvPr/>
          </p:nvSpPr>
          <p:spPr>
            <a:xfrm>
              <a:off x="3017277" y="1655569"/>
              <a:ext cx="1085828" cy="470129"/>
            </a:xfrm>
            <a:prstGeom prst="rect">
              <a:avLst/>
            </a:prstGeom>
            <a:noFill/>
          </p:spPr>
          <p:txBody>
            <a:bodyPr wrap="square" rtlCol="0">
              <a:spAutoFit/>
            </a:bodyPr>
            <a:lstStyle/>
            <a:p>
              <a:r>
                <a:rPr lang="fr-FR" sz="2000" dirty="0" smtClean="0"/>
                <a:t>Cache</a:t>
              </a:r>
              <a:endParaRPr lang="fr-FR" sz="2000" dirty="0"/>
            </a:p>
          </p:txBody>
        </p:sp>
      </p:grpSp>
      <p:cxnSp>
        <p:nvCxnSpPr>
          <p:cNvPr id="44" name="Straight Connector 36"/>
          <p:cNvCxnSpPr/>
          <p:nvPr/>
        </p:nvCxnSpPr>
        <p:spPr>
          <a:xfrm>
            <a:off x="4463657" y="1561356"/>
            <a:ext cx="0" cy="32812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ZoneTexte 62"/>
          <p:cNvSpPr txBox="1"/>
          <p:nvPr/>
        </p:nvSpPr>
        <p:spPr>
          <a:xfrm>
            <a:off x="1234315" y="1149370"/>
            <a:ext cx="2244956" cy="523220"/>
          </a:xfrm>
          <a:prstGeom prst="rect">
            <a:avLst/>
          </a:prstGeom>
          <a:noFill/>
        </p:spPr>
        <p:txBody>
          <a:bodyPr wrap="square" rtlCol="0">
            <a:spAutoFit/>
          </a:bodyPr>
          <a:lstStyle/>
          <a:p>
            <a:pPr algn="ctr"/>
            <a:r>
              <a:rPr lang="fr-FR" sz="2800" dirty="0" err="1" smtClean="0">
                <a:latin typeface="+mj-lt"/>
              </a:rPr>
              <a:t>Caching</a:t>
            </a:r>
            <a:endParaRPr lang="fr-FR" sz="2800" dirty="0">
              <a:latin typeface="+mj-lt"/>
            </a:endParaRPr>
          </a:p>
        </p:txBody>
      </p:sp>
      <p:sp>
        <p:nvSpPr>
          <p:cNvPr id="46" name="ZoneTexte 70"/>
          <p:cNvSpPr txBox="1"/>
          <p:nvPr/>
        </p:nvSpPr>
        <p:spPr>
          <a:xfrm>
            <a:off x="4740862" y="1154177"/>
            <a:ext cx="4230292" cy="523220"/>
          </a:xfrm>
          <a:prstGeom prst="rect">
            <a:avLst/>
          </a:prstGeom>
          <a:noFill/>
        </p:spPr>
        <p:txBody>
          <a:bodyPr wrap="square" rtlCol="0">
            <a:spAutoFit/>
          </a:bodyPr>
          <a:lstStyle/>
          <a:p>
            <a:pPr algn="ctr"/>
            <a:r>
              <a:rPr lang="fr-FR" sz="2800" dirty="0" smtClean="0">
                <a:latin typeface="+mj-lt"/>
              </a:rPr>
              <a:t>Content </a:t>
            </a:r>
            <a:r>
              <a:rPr lang="fr-FR" sz="2800" dirty="0" err="1" smtClean="0">
                <a:latin typeface="+mj-lt"/>
              </a:rPr>
              <a:t>Delivery</a:t>
            </a:r>
            <a:r>
              <a:rPr lang="fr-FR" sz="2800" dirty="0" smtClean="0">
                <a:latin typeface="+mj-lt"/>
              </a:rPr>
              <a:t> Network</a:t>
            </a:r>
            <a:endParaRPr lang="fr-FR" sz="2800" dirty="0">
              <a:latin typeface="+mj-lt"/>
            </a:endParaRPr>
          </a:p>
        </p:txBody>
      </p:sp>
      <p:grpSp>
        <p:nvGrpSpPr>
          <p:cNvPr id="47" name="Groupe 18439"/>
          <p:cNvGrpSpPr/>
          <p:nvPr/>
        </p:nvGrpSpPr>
        <p:grpSpPr>
          <a:xfrm>
            <a:off x="5327970" y="1615287"/>
            <a:ext cx="3024119" cy="3402453"/>
            <a:chOff x="5076273" y="1471271"/>
            <a:chExt cx="3024119" cy="3402453"/>
          </a:xfrm>
        </p:grpSpPr>
        <p:sp>
          <p:nvSpPr>
            <p:cNvPr id="48" name="Rectangle 47"/>
            <p:cNvSpPr/>
            <p:nvPr/>
          </p:nvSpPr>
          <p:spPr>
            <a:xfrm>
              <a:off x="5811987" y="1963136"/>
              <a:ext cx="1512686" cy="8698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1010101010101010</a:t>
              </a:r>
              <a:endParaRPr lang="fr-FR" sz="2400" b="1" dirty="0">
                <a:solidFill>
                  <a:schemeClr val="tx1"/>
                </a:solidFill>
              </a:endParaRPr>
            </a:p>
          </p:txBody>
        </p:sp>
        <p:pic>
          <p:nvPicPr>
            <p:cNvPr id="49" name="Picture 2" descr="http://aux.iconpedia.net/uploads/133836579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553" y="3137023"/>
              <a:ext cx="1059238" cy="105923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273" y="3780329"/>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5826" y="405964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095" y="434492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9727" y="4460637"/>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048" y="4460636"/>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5680" y="4291850"/>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275" y="3926498"/>
              <a:ext cx="317117" cy="413087"/>
            </a:xfrm>
            <a:prstGeom prst="rect">
              <a:avLst/>
            </a:prstGeom>
            <a:noFill/>
            <a:extLst>
              <a:ext uri="{909E8E84-426E-40DD-AFC4-6F175D3DCCD1}">
                <a14:hiddenFill xmlns:a14="http://schemas.microsoft.com/office/drawing/2010/main">
                  <a:solidFill>
                    <a:srgbClr val="FFFFFF"/>
                  </a:solidFill>
                </a14:hiddenFill>
              </a:ext>
            </a:extLst>
          </p:spPr>
        </p:pic>
        <p:sp>
          <p:nvSpPr>
            <p:cNvPr id="57" name="Ellipse 7"/>
            <p:cNvSpPr/>
            <p:nvPr/>
          </p:nvSpPr>
          <p:spPr>
            <a:xfrm>
              <a:off x="6246212" y="33454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3"/>
            <p:cNvSpPr/>
            <p:nvPr/>
          </p:nvSpPr>
          <p:spPr>
            <a:xfrm>
              <a:off x="6398612" y="34978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9" name="Ellipse 54"/>
            <p:cNvSpPr/>
            <p:nvPr/>
          </p:nvSpPr>
          <p:spPr>
            <a:xfrm>
              <a:off x="6925048" y="3354314"/>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9"/>
            <p:cNvCxnSpPr>
              <a:stCxn id="50" idx="3"/>
              <a:endCxn id="57" idx="3"/>
            </p:cNvCxnSpPr>
            <p:nvPr/>
          </p:nvCxnSpPr>
          <p:spPr>
            <a:xfrm flipV="1">
              <a:off x="5393390" y="3467927"/>
              <a:ext cx="873839" cy="518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Connecteur droit 11"/>
            <p:cNvCxnSpPr>
              <a:stCxn id="51" idx="3"/>
              <a:endCxn id="57" idx="4"/>
            </p:cNvCxnSpPr>
            <p:nvPr/>
          </p:nvCxnSpPr>
          <p:spPr>
            <a:xfrm flipV="1">
              <a:off x="5782943" y="3488944"/>
              <a:ext cx="535027" cy="777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Connecteur droit 13"/>
            <p:cNvCxnSpPr>
              <a:stCxn id="52" idx="0"/>
              <a:endCxn id="58" idx="2"/>
            </p:cNvCxnSpPr>
            <p:nvPr/>
          </p:nvCxnSpPr>
          <p:spPr>
            <a:xfrm flipV="1">
              <a:off x="6087654" y="3569587"/>
              <a:ext cx="310958" cy="7753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Connecteur droit 15"/>
            <p:cNvCxnSpPr>
              <a:stCxn id="53" idx="0"/>
              <a:endCxn id="58" idx="4"/>
            </p:cNvCxnSpPr>
            <p:nvPr/>
          </p:nvCxnSpPr>
          <p:spPr>
            <a:xfrm flipH="1" flipV="1">
              <a:off x="6470370" y="3641344"/>
              <a:ext cx="77916" cy="819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Connecteur droit 17"/>
            <p:cNvCxnSpPr>
              <a:stCxn id="54" idx="0"/>
              <a:endCxn id="58" idx="5"/>
            </p:cNvCxnSpPr>
            <p:nvPr/>
          </p:nvCxnSpPr>
          <p:spPr>
            <a:xfrm flipH="1" flipV="1">
              <a:off x="6521110" y="3620327"/>
              <a:ext cx="562497" cy="840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Connecteur droit 19"/>
            <p:cNvCxnSpPr>
              <a:stCxn id="55" idx="0"/>
              <a:endCxn id="59" idx="4"/>
            </p:cNvCxnSpPr>
            <p:nvPr/>
          </p:nvCxnSpPr>
          <p:spPr>
            <a:xfrm flipH="1" flipV="1">
              <a:off x="6996806" y="3497829"/>
              <a:ext cx="547433" cy="794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Connecteur droit 21"/>
            <p:cNvCxnSpPr>
              <a:stCxn id="56" idx="0"/>
              <a:endCxn id="59" idx="4"/>
            </p:cNvCxnSpPr>
            <p:nvPr/>
          </p:nvCxnSpPr>
          <p:spPr>
            <a:xfrm flipH="1" flipV="1">
              <a:off x="6996806" y="3497829"/>
              <a:ext cx="945028" cy="428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Connecteur droit 56"/>
            <p:cNvCxnSpPr>
              <a:stCxn id="48" idx="2"/>
              <a:endCxn id="57" idx="6"/>
            </p:cNvCxnSpPr>
            <p:nvPr/>
          </p:nvCxnSpPr>
          <p:spPr>
            <a:xfrm flipH="1">
              <a:off x="6389727" y="2832961"/>
              <a:ext cx="178603" cy="584226"/>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68" name="Connecteur droit 58"/>
            <p:cNvCxnSpPr>
              <a:stCxn id="48" idx="2"/>
              <a:endCxn id="58" idx="0"/>
            </p:cNvCxnSpPr>
            <p:nvPr/>
          </p:nvCxnSpPr>
          <p:spPr>
            <a:xfrm flipH="1">
              <a:off x="6470370" y="2832961"/>
              <a:ext cx="97960" cy="664868"/>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69" name="Connecteur droit 60"/>
            <p:cNvCxnSpPr>
              <a:stCxn id="48" idx="2"/>
              <a:endCxn id="59" idx="1"/>
            </p:cNvCxnSpPr>
            <p:nvPr/>
          </p:nvCxnSpPr>
          <p:spPr>
            <a:xfrm>
              <a:off x="6568330" y="2832961"/>
              <a:ext cx="377735" cy="542370"/>
            </a:xfrm>
            <a:prstGeom prst="line">
              <a:avLst/>
            </a:prstGeom>
            <a:ln>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70" name="ZoneTexte 74"/>
            <p:cNvSpPr txBox="1"/>
            <p:nvPr/>
          </p:nvSpPr>
          <p:spPr>
            <a:xfrm>
              <a:off x="6080072" y="1471271"/>
              <a:ext cx="924109" cy="400110"/>
            </a:xfrm>
            <a:prstGeom prst="rect">
              <a:avLst/>
            </a:prstGeom>
            <a:noFill/>
          </p:spPr>
          <p:txBody>
            <a:bodyPr wrap="square" rtlCol="0">
              <a:spAutoFit/>
            </a:bodyPr>
            <a:lstStyle/>
            <a:p>
              <a:r>
                <a:rPr lang="fr-FR" sz="2000" dirty="0" smtClean="0"/>
                <a:t>Blob</a:t>
              </a:r>
              <a:endParaRPr lang="fr-FR" sz="2000" dirty="0"/>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Caching</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Memory storage (RAM)</a:t>
            </a:r>
          </a:p>
          <a:p>
            <a:pPr lvl="0"/>
            <a:r>
              <a:rPr lang="en-US" dirty="0" smtClean="0"/>
              <a:t>Cache could be stored inside application’s VM or another dedicated VMs</a:t>
            </a:r>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6"/>
          <p:cNvGrpSpPr/>
          <p:nvPr/>
        </p:nvGrpSpPr>
        <p:grpSpPr>
          <a:xfrm>
            <a:off x="274076" y="1777380"/>
            <a:ext cx="3505836" cy="2808312"/>
            <a:chOff x="173410" y="1561356"/>
            <a:chExt cx="4224982" cy="3384376"/>
          </a:xfrm>
        </p:grpSpPr>
        <p:sp>
          <p:nvSpPr>
            <p:cNvPr id="18" name="Rectangle 17"/>
            <p:cNvSpPr/>
            <p:nvPr/>
          </p:nvSpPr>
          <p:spPr>
            <a:xfrm>
              <a:off x="1827312" y="2345060"/>
              <a:ext cx="2266280" cy="1004044"/>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err="1" smtClean="0"/>
                <a:t>Worker</a:t>
              </a:r>
              <a:r>
                <a:rPr lang="fr-FR" dirty="0" smtClean="0"/>
                <a:t> </a:t>
              </a:r>
              <a:r>
                <a:rPr lang="fr-FR" dirty="0" err="1" smtClean="0"/>
                <a:t>Roles</a:t>
              </a:r>
              <a:endParaRPr lang="fr-FR" dirty="0"/>
            </a:p>
          </p:txBody>
        </p:sp>
        <p:sp>
          <p:nvSpPr>
            <p:cNvPr id="19" name="Rectangle 18"/>
            <p:cNvSpPr/>
            <p:nvPr/>
          </p:nvSpPr>
          <p:spPr>
            <a:xfrm>
              <a:off x="173410" y="2349376"/>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Web </a:t>
              </a:r>
              <a:r>
                <a:rPr lang="fr-FR" dirty="0" err="1" smtClean="0"/>
                <a:t>Roles</a:t>
              </a:r>
              <a:endParaRPr lang="fr-FR" dirty="0"/>
            </a:p>
          </p:txBody>
        </p:sp>
        <p:sp>
          <p:nvSpPr>
            <p:cNvPr id="20" name="Rectangle 19"/>
            <p:cNvSpPr/>
            <p:nvPr/>
          </p:nvSpPr>
          <p:spPr>
            <a:xfrm>
              <a:off x="325810" y="2501776"/>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endParaRPr lang="fr-FR" sz="2800" dirty="0"/>
            </a:p>
          </p:txBody>
        </p:sp>
        <p:sp>
          <p:nvSpPr>
            <p:cNvPr id="21" name="Rectangle 20"/>
            <p:cNvSpPr/>
            <p:nvPr/>
          </p:nvSpPr>
          <p:spPr>
            <a:xfrm>
              <a:off x="1979712" y="2497460"/>
              <a:ext cx="2266280" cy="1004044"/>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22" name="Oval 4"/>
            <p:cNvSpPr/>
            <p:nvPr/>
          </p:nvSpPr>
          <p:spPr>
            <a:xfrm>
              <a:off x="525066" y="2620316"/>
              <a:ext cx="2166203" cy="557152"/>
            </a:xfrm>
            <a:prstGeom prst="ellipse">
              <a:avLst/>
            </a:prstGeom>
            <a:solidFill>
              <a:srgbClr val="FB90FE"/>
            </a:solidFill>
            <a:ln>
              <a:solidFill>
                <a:srgbClr val="F70BF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solidFill>
                    <a:schemeClr val="tx1"/>
                  </a:solidFill>
                </a:rPr>
                <a:t>Application</a:t>
              </a:r>
              <a:endParaRPr lang="fr-FR" dirty="0">
                <a:solidFill>
                  <a:schemeClr val="tx1"/>
                </a:solidFill>
              </a:endParaRPr>
            </a:p>
          </p:txBody>
        </p:sp>
        <p:sp>
          <p:nvSpPr>
            <p:cNvPr id="23" name="Rectangle 22"/>
            <p:cNvSpPr/>
            <p:nvPr/>
          </p:nvSpPr>
          <p:spPr>
            <a:xfrm>
              <a:off x="2765698" y="3657642"/>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Web </a:t>
              </a:r>
              <a:r>
                <a:rPr lang="fr-FR" dirty="0" err="1" smtClean="0"/>
                <a:t>Roles</a:t>
              </a:r>
              <a:endParaRPr lang="fr-FR" dirty="0"/>
            </a:p>
          </p:txBody>
        </p:sp>
        <p:sp>
          <p:nvSpPr>
            <p:cNvPr id="24" name="Rectangle 23"/>
            <p:cNvSpPr/>
            <p:nvPr/>
          </p:nvSpPr>
          <p:spPr>
            <a:xfrm>
              <a:off x="2918098" y="3810042"/>
              <a:ext cx="1327894" cy="999728"/>
            </a:xfrm>
            <a:prstGeom prst="rect">
              <a:avLst/>
            </a:prstGeom>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endParaRPr lang="fr-FR" sz="2800" dirty="0"/>
            </a:p>
          </p:txBody>
        </p:sp>
        <p:sp>
          <p:nvSpPr>
            <p:cNvPr id="25" name="Rectangle à coins arrondis 4"/>
            <p:cNvSpPr/>
            <p:nvPr/>
          </p:nvSpPr>
          <p:spPr>
            <a:xfrm>
              <a:off x="2691269" y="1561356"/>
              <a:ext cx="1707123" cy="3384376"/>
            </a:xfrm>
            <a:prstGeom prst="roundRect">
              <a:avLst/>
            </a:prstGeom>
            <a:noFill/>
            <a:ln w="317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 name="Groupe 3"/>
            <p:cNvGrpSpPr/>
            <p:nvPr/>
          </p:nvGrpSpPr>
          <p:grpSpPr>
            <a:xfrm>
              <a:off x="3017277" y="2695782"/>
              <a:ext cx="1076315" cy="594207"/>
              <a:chOff x="3030240" y="2583261"/>
              <a:chExt cx="1356118" cy="748679"/>
            </a:xfrm>
          </p:grpSpPr>
          <p:sp>
            <p:nvSpPr>
              <p:cNvPr id="40" name="Rectangle 39"/>
              <p:cNvSpPr/>
              <p:nvPr/>
            </p:nvSpPr>
            <p:spPr>
              <a:xfrm>
                <a:off x="3030240" y="2583261"/>
                <a:ext cx="1356118" cy="7486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Parallélogramme 2"/>
              <p:cNvSpPr/>
              <p:nvPr/>
            </p:nvSpPr>
            <p:spPr>
              <a:xfrm>
                <a:off x="3143569"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Parallélogramme 46"/>
              <p:cNvSpPr/>
              <p:nvPr/>
            </p:nvSpPr>
            <p:spPr>
              <a:xfrm>
                <a:off x="3720286"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4" name="Groupe 47"/>
            <p:cNvGrpSpPr/>
            <p:nvPr/>
          </p:nvGrpSpPr>
          <p:grpSpPr>
            <a:xfrm>
              <a:off x="3026790" y="3994660"/>
              <a:ext cx="1076315" cy="594207"/>
              <a:chOff x="3030240" y="2583261"/>
              <a:chExt cx="1356118" cy="748679"/>
            </a:xfrm>
          </p:grpSpPr>
          <p:sp>
            <p:nvSpPr>
              <p:cNvPr id="37" name="Rectangle 36"/>
              <p:cNvSpPr/>
              <p:nvPr/>
            </p:nvSpPr>
            <p:spPr>
              <a:xfrm>
                <a:off x="3030240" y="2583261"/>
                <a:ext cx="1356118" cy="7486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Parallélogramme 49"/>
              <p:cNvSpPr/>
              <p:nvPr/>
            </p:nvSpPr>
            <p:spPr>
              <a:xfrm>
                <a:off x="3143569"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Parallélogramme 50"/>
              <p:cNvSpPr/>
              <p:nvPr/>
            </p:nvSpPr>
            <p:spPr>
              <a:xfrm>
                <a:off x="3720286" y="2691922"/>
                <a:ext cx="556741" cy="496002"/>
              </a:xfrm>
              <a:prstGeom prst="parallelogram">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6" name="ZoneTexte 5"/>
            <p:cNvSpPr txBox="1"/>
            <p:nvPr/>
          </p:nvSpPr>
          <p:spPr>
            <a:xfrm>
              <a:off x="3017276" y="1655569"/>
              <a:ext cx="1085828" cy="445092"/>
            </a:xfrm>
            <a:prstGeom prst="rect">
              <a:avLst/>
            </a:prstGeom>
            <a:noFill/>
          </p:spPr>
          <p:txBody>
            <a:bodyPr wrap="square" rtlCol="0">
              <a:spAutoFit/>
            </a:bodyPr>
            <a:lstStyle/>
            <a:p>
              <a:r>
                <a:rPr lang="fr-FR" dirty="0" smtClean="0"/>
                <a:t>Cache</a:t>
              </a:r>
              <a:endParaRPr lang="fr-FR" dirty="0"/>
            </a:p>
          </p:txBody>
        </p:sp>
      </p:grpSp>
    </p:spTree>
    <p:extLst>
      <p:ext uri="{BB962C8B-B14F-4D97-AF65-F5344CB8AC3E}">
        <p14:creationId xmlns:p14="http://schemas.microsoft.com/office/powerpoint/2010/main" val="13987348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Content </a:t>
            </a:r>
            <a:r>
              <a:rPr lang="fr-FR" dirty="0" err="1" smtClean="0">
                <a:ea typeface="ＭＳ Ｐゴシック" pitchFamily="34" charset="-128"/>
              </a:rPr>
              <a:t>Delivery</a:t>
            </a:r>
            <a:r>
              <a:rPr lang="fr-FR" dirty="0" smtClean="0">
                <a:ea typeface="ＭＳ Ｐゴシック" pitchFamily="34" charset="-128"/>
              </a:rPr>
              <a:t> Network</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Need to store blob data that will be accessed by users from around the world</a:t>
            </a:r>
          </a:p>
          <a:p>
            <a:pPr lvl="0"/>
            <a:r>
              <a:rPr lang="en-US" dirty="0" smtClean="0"/>
              <a:t>Having data in multiple Windows Azure datacenters helps</a:t>
            </a:r>
          </a:p>
          <a:p>
            <a:pPr lvl="1"/>
            <a:r>
              <a:rPr lang="en-US" dirty="0" smtClean="0"/>
              <a:t>But if lots of users : not enough </a:t>
            </a:r>
          </a:p>
          <a:p>
            <a:pPr lvl="1"/>
            <a:r>
              <a:rPr lang="en-US" dirty="0" smtClean="0"/>
              <a:t>Better </a:t>
            </a:r>
            <a:r>
              <a:rPr lang="en-US" dirty="0" err="1" smtClean="0"/>
              <a:t>perf</a:t>
            </a:r>
            <a:r>
              <a:rPr lang="en-US" dirty="0" smtClean="0"/>
              <a:t> with Azure CDN</a:t>
            </a:r>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 name="Groupe 25"/>
          <p:cNvGrpSpPr/>
          <p:nvPr/>
        </p:nvGrpSpPr>
        <p:grpSpPr>
          <a:xfrm>
            <a:off x="537747" y="1306513"/>
            <a:ext cx="3024119" cy="3402453"/>
            <a:chOff x="5076273" y="1471271"/>
            <a:chExt cx="3024119" cy="3402453"/>
          </a:xfrm>
        </p:grpSpPr>
        <p:sp>
          <p:nvSpPr>
            <p:cNvPr id="27" name="Rectangle 26"/>
            <p:cNvSpPr/>
            <p:nvPr/>
          </p:nvSpPr>
          <p:spPr>
            <a:xfrm>
              <a:off x="5811987" y="1963136"/>
              <a:ext cx="1512686" cy="8698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1010101010101010</a:t>
              </a:r>
              <a:endParaRPr lang="fr-FR" sz="2400" b="1" dirty="0">
                <a:solidFill>
                  <a:schemeClr val="tx1"/>
                </a:solidFill>
              </a:endParaRPr>
            </a:p>
          </p:txBody>
        </p:sp>
        <p:pic>
          <p:nvPicPr>
            <p:cNvPr id="28" name="Picture 2" descr="http://aux.iconpedia.net/uploads/133836579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553" y="3137023"/>
              <a:ext cx="1059238" cy="1059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273" y="3780329"/>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5826" y="405964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095" y="434492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9727" y="4460637"/>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048" y="4460636"/>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5680" y="4291850"/>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275" y="3926498"/>
              <a:ext cx="317117" cy="413087"/>
            </a:xfrm>
            <a:prstGeom prst="rect">
              <a:avLst/>
            </a:prstGeom>
            <a:noFill/>
            <a:extLst>
              <a:ext uri="{909E8E84-426E-40DD-AFC4-6F175D3DCCD1}">
                <a14:hiddenFill xmlns:a14="http://schemas.microsoft.com/office/drawing/2010/main">
                  <a:solidFill>
                    <a:srgbClr val="FFFFFF"/>
                  </a:solidFill>
                </a14:hiddenFill>
              </a:ext>
            </a:extLst>
          </p:spPr>
        </p:pic>
        <p:sp>
          <p:nvSpPr>
            <p:cNvPr id="43" name="Ellipse 36"/>
            <p:cNvSpPr/>
            <p:nvPr/>
          </p:nvSpPr>
          <p:spPr>
            <a:xfrm>
              <a:off x="6246212" y="33454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1"/>
            <p:cNvSpPr/>
            <p:nvPr/>
          </p:nvSpPr>
          <p:spPr>
            <a:xfrm>
              <a:off x="6398612" y="34978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Ellipse 42"/>
            <p:cNvSpPr/>
            <p:nvPr/>
          </p:nvSpPr>
          <p:spPr>
            <a:xfrm>
              <a:off x="6925048" y="3354314"/>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6" name="Connecteur droit 43"/>
            <p:cNvCxnSpPr>
              <a:stCxn id="29" idx="3"/>
              <a:endCxn id="43" idx="3"/>
            </p:cNvCxnSpPr>
            <p:nvPr/>
          </p:nvCxnSpPr>
          <p:spPr>
            <a:xfrm flipV="1">
              <a:off x="5393390" y="3467927"/>
              <a:ext cx="873839" cy="518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Connecteur droit 44"/>
            <p:cNvCxnSpPr>
              <a:stCxn id="30" idx="3"/>
              <a:endCxn id="43" idx="4"/>
            </p:cNvCxnSpPr>
            <p:nvPr/>
          </p:nvCxnSpPr>
          <p:spPr>
            <a:xfrm flipV="1">
              <a:off x="5782943" y="3488944"/>
              <a:ext cx="535027" cy="777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Connecteur droit 45"/>
            <p:cNvCxnSpPr>
              <a:stCxn id="31" idx="0"/>
              <a:endCxn id="44" idx="2"/>
            </p:cNvCxnSpPr>
            <p:nvPr/>
          </p:nvCxnSpPr>
          <p:spPr>
            <a:xfrm flipV="1">
              <a:off x="6087654" y="3569587"/>
              <a:ext cx="310958" cy="77533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Connecteur droit 51"/>
            <p:cNvCxnSpPr>
              <a:stCxn id="32" idx="0"/>
              <a:endCxn id="44" idx="4"/>
            </p:cNvCxnSpPr>
            <p:nvPr/>
          </p:nvCxnSpPr>
          <p:spPr>
            <a:xfrm flipH="1" flipV="1">
              <a:off x="6470370" y="3641344"/>
              <a:ext cx="77916" cy="819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Connecteur droit 52"/>
            <p:cNvCxnSpPr>
              <a:stCxn id="33" idx="0"/>
              <a:endCxn id="44" idx="5"/>
            </p:cNvCxnSpPr>
            <p:nvPr/>
          </p:nvCxnSpPr>
          <p:spPr>
            <a:xfrm flipH="1" flipV="1">
              <a:off x="6521110" y="3620327"/>
              <a:ext cx="562497" cy="840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necteur droit 53"/>
            <p:cNvCxnSpPr>
              <a:stCxn id="34" idx="0"/>
              <a:endCxn id="45" idx="4"/>
            </p:cNvCxnSpPr>
            <p:nvPr/>
          </p:nvCxnSpPr>
          <p:spPr>
            <a:xfrm flipH="1" flipV="1">
              <a:off x="6996806" y="3497829"/>
              <a:ext cx="547433" cy="794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Connecteur droit 54"/>
            <p:cNvCxnSpPr>
              <a:stCxn id="35" idx="0"/>
              <a:endCxn id="45" idx="4"/>
            </p:cNvCxnSpPr>
            <p:nvPr/>
          </p:nvCxnSpPr>
          <p:spPr>
            <a:xfrm flipH="1" flipV="1">
              <a:off x="6996806" y="3497829"/>
              <a:ext cx="945028" cy="428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Connecteur droit 55"/>
            <p:cNvCxnSpPr>
              <a:stCxn id="27" idx="2"/>
              <a:endCxn id="43" idx="6"/>
            </p:cNvCxnSpPr>
            <p:nvPr/>
          </p:nvCxnSpPr>
          <p:spPr>
            <a:xfrm flipH="1">
              <a:off x="6389727" y="2832961"/>
              <a:ext cx="178603" cy="584226"/>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54" name="Connecteur droit 56"/>
            <p:cNvCxnSpPr>
              <a:stCxn id="27" idx="2"/>
              <a:endCxn id="44" idx="0"/>
            </p:cNvCxnSpPr>
            <p:nvPr/>
          </p:nvCxnSpPr>
          <p:spPr>
            <a:xfrm flipH="1">
              <a:off x="6470370" y="2832961"/>
              <a:ext cx="97960" cy="664868"/>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55" name="Connecteur droit 57"/>
            <p:cNvCxnSpPr>
              <a:stCxn id="27" idx="2"/>
              <a:endCxn id="45" idx="1"/>
            </p:cNvCxnSpPr>
            <p:nvPr/>
          </p:nvCxnSpPr>
          <p:spPr>
            <a:xfrm>
              <a:off x="6568330" y="2832961"/>
              <a:ext cx="377735" cy="542370"/>
            </a:xfrm>
            <a:prstGeom prst="line">
              <a:avLst/>
            </a:prstGeom>
            <a:ln>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56" name="ZoneTexte 58"/>
            <p:cNvSpPr txBox="1"/>
            <p:nvPr/>
          </p:nvSpPr>
          <p:spPr>
            <a:xfrm>
              <a:off x="6080072" y="1471271"/>
              <a:ext cx="924109" cy="400110"/>
            </a:xfrm>
            <a:prstGeom prst="rect">
              <a:avLst/>
            </a:prstGeom>
            <a:noFill/>
          </p:spPr>
          <p:txBody>
            <a:bodyPr wrap="square" rtlCol="0">
              <a:spAutoFit/>
            </a:bodyPr>
            <a:lstStyle/>
            <a:p>
              <a:r>
                <a:rPr lang="fr-FR" sz="2000" dirty="0" smtClean="0"/>
                <a:t>Blob</a:t>
              </a:r>
              <a:endParaRPr lang="fr-FR" sz="2000"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Cloud ?</a:t>
            </a:r>
          </a:p>
        </p:txBody>
      </p:sp>
      <p:sp>
        <p:nvSpPr>
          <p:cNvPr id="18434" name="Espace réservé du contenu 2"/>
          <p:cNvSpPr>
            <a:spLocks noGrp="1"/>
          </p:cNvSpPr>
          <p:nvPr>
            <p:ph idx="1"/>
          </p:nvPr>
        </p:nvSpPr>
        <p:spPr>
          <a:xfrm>
            <a:off x="467544" y="1128713"/>
            <a:ext cx="8280920" cy="4230687"/>
          </a:xfrm>
        </p:spPr>
        <p:txBody>
          <a:bodyPr/>
          <a:lstStyle/>
          <a:p>
            <a:r>
              <a:rPr lang="fr-FR" sz="2400" dirty="0"/>
              <a:t>exploitation de la </a:t>
            </a:r>
            <a:r>
              <a:rPr lang="fr-FR" sz="2400" b="1" dirty="0"/>
              <a:t>puissance</a:t>
            </a:r>
            <a:r>
              <a:rPr lang="fr-FR" sz="2400" dirty="0"/>
              <a:t> de calcul ou de stockage </a:t>
            </a:r>
            <a:r>
              <a:rPr lang="fr-FR" sz="2400" dirty="0" smtClean="0"/>
              <a:t>de serveurs </a:t>
            </a:r>
            <a:r>
              <a:rPr lang="fr-FR" sz="2400" dirty="0"/>
              <a:t>informatiques distants par l'intermédiaire d'un réseau, généralement l'internet. Ces serveurs sont loués à la demande, le plus souvent par </a:t>
            </a:r>
            <a:r>
              <a:rPr lang="fr-FR" sz="2400" b="1" dirty="0"/>
              <a:t>tranche </a:t>
            </a:r>
            <a:r>
              <a:rPr lang="fr-FR" sz="2400" b="1" dirty="0" smtClean="0"/>
              <a:t>d'utilisation (à la demande)</a:t>
            </a:r>
            <a:r>
              <a:rPr lang="fr-FR" sz="2400" dirty="0" smtClean="0"/>
              <a:t> </a:t>
            </a:r>
            <a:r>
              <a:rPr lang="fr-FR" sz="2400" dirty="0"/>
              <a:t>selon des critères techniques (puissance, </a:t>
            </a:r>
            <a:r>
              <a:rPr lang="fr-FR" sz="2400" dirty="0">
                <a:hlinkClick r:id="rId3" tooltip="Bande passante"/>
              </a:rPr>
              <a:t>bande passante</a:t>
            </a:r>
            <a:r>
              <a:rPr lang="fr-FR" sz="2400" dirty="0"/>
              <a:t>, etc.) mais également au </a:t>
            </a:r>
            <a:r>
              <a:rPr lang="fr-FR" sz="2400" b="1" dirty="0"/>
              <a:t>forfait</a:t>
            </a:r>
            <a:r>
              <a:rPr lang="fr-FR" sz="2400" dirty="0"/>
              <a:t>. Le </a:t>
            </a:r>
            <a:r>
              <a:rPr lang="fr-FR" sz="2400" i="1" dirty="0"/>
              <a:t>cloud </a:t>
            </a:r>
            <a:r>
              <a:rPr lang="fr-FR" sz="2400" i="1" dirty="0" err="1"/>
              <a:t>computing</a:t>
            </a:r>
            <a:r>
              <a:rPr lang="fr-FR" sz="2400" dirty="0"/>
              <a:t> se caractérise par sa grande souplesse : selon le niveau de compétence de l'utilisateur client, il est possible de gérer soi-même son serveur ou de se contenter d'utiliser des applicatifs distants</a:t>
            </a:r>
            <a:endParaRPr lang="en-US" sz="2400" dirty="0" smtClean="0"/>
          </a:p>
          <a:p>
            <a:pPr lvl="1"/>
            <a:endParaRPr lang="en-US" sz="2000" dirty="0" smtClean="0"/>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08201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Content </a:t>
            </a:r>
            <a:r>
              <a:rPr lang="fr-FR" dirty="0" err="1" smtClean="0">
                <a:ea typeface="ＭＳ Ｐゴシック" pitchFamily="34" charset="-128"/>
              </a:rPr>
              <a:t>Delivery</a:t>
            </a:r>
            <a:r>
              <a:rPr lang="fr-FR" dirty="0" smtClean="0">
                <a:ea typeface="ＭＳ Ｐゴシック" pitchFamily="34" charset="-128"/>
              </a:rPr>
              <a:t> Network</a:t>
            </a:r>
            <a:endParaRPr lang="en-US" dirty="0" smtClean="0">
              <a:ea typeface="ＭＳ Ｐゴシック" pitchFamily="34" charset="-128"/>
            </a:endParaRPr>
          </a:p>
        </p:txBody>
      </p:sp>
      <p:sp>
        <p:nvSpPr>
          <p:cNvPr id="18434" name="Espace réservé du contenu 2"/>
          <p:cNvSpPr>
            <a:spLocks noGrp="1"/>
          </p:cNvSpPr>
          <p:nvPr>
            <p:ph idx="1"/>
          </p:nvPr>
        </p:nvSpPr>
        <p:spPr>
          <a:xfrm>
            <a:off x="3744000" y="1128713"/>
            <a:ext cx="5400000" cy="4230687"/>
          </a:xfrm>
        </p:spPr>
        <p:txBody>
          <a:bodyPr/>
          <a:lstStyle/>
          <a:p>
            <a:pPr lvl="0"/>
            <a:r>
              <a:rPr lang="en-US" dirty="0" smtClean="0"/>
              <a:t>CDN has dozens of sites around the world : stores copies of blobs.</a:t>
            </a:r>
          </a:p>
          <a:p>
            <a:pPr lvl="1"/>
            <a:r>
              <a:rPr lang="en-US" dirty="0" smtClean="0"/>
              <a:t>First blob access by user from some part of the world, copied to local Azure datacenter in the geography location.</a:t>
            </a:r>
          </a:p>
          <a:p>
            <a:pPr lvl="1"/>
            <a:r>
              <a:rPr lang="en-US" dirty="0" smtClean="0"/>
              <a:t>After, when users access from same part of world, uses local cached CDN copy.</a:t>
            </a:r>
          </a:p>
          <a:p>
            <a:pPr lvl="1"/>
            <a:r>
              <a:rPr lang="en-US" dirty="0" smtClean="0"/>
              <a:t>Faster results</a:t>
            </a:r>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e 25"/>
          <p:cNvGrpSpPr/>
          <p:nvPr/>
        </p:nvGrpSpPr>
        <p:grpSpPr>
          <a:xfrm>
            <a:off x="537747" y="1306513"/>
            <a:ext cx="3024119" cy="3402453"/>
            <a:chOff x="5076273" y="1471271"/>
            <a:chExt cx="3024119" cy="3402453"/>
          </a:xfrm>
        </p:grpSpPr>
        <p:sp>
          <p:nvSpPr>
            <p:cNvPr id="27" name="Rectangle 26"/>
            <p:cNvSpPr/>
            <p:nvPr/>
          </p:nvSpPr>
          <p:spPr>
            <a:xfrm>
              <a:off x="5811987" y="1963136"/>
              <a:ext cx="1512686" cy="8698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dirty="0" smtClean="0">
                  <a:solidFill>
                    <a:schemeClr val="tx1"/>
                  </a:solidFill>
                </a:rPr>
                <a:t>1010101010101010</a:t>
              </a:r>
              <a:endParaRPr lang="fr-FR" sz="2400" b="1" dirty="0">
                <a:solidFill>
                  <a:schemeClr val="tx1"/>
                </a:solidFill>
              </a:endParaRPr>
            </a:p>
          </p:txBody>
        </p:sp>
        <p:pic>
          <p:nvPicPr>
            <p:cNvPr id="28" name="Picture 2" descr="http://aux.iconpedia.net/uploads/133836579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553" y="3137023"/>
              <a:ext cx="1059238" cy="1059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273" y="3780329"/>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5826" y="405964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095" y="4344924"/>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9727" y="4460637"/>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048" y="4460636"/>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5680" y="4291850"/>
              <a:ext cx="317117" cy="4130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clker.com/cliparts/2/v/F/E/U/d/icon-contact-16-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275" y="3926498"/>
              <a:ext cx="317117" cy="413087"/>
            </a:xfrm>
            <a:prstGeom prst="rect">
              <a:avLst/>
            </a:prstGeom>
            <a:noFill/>
            <a:extLst>
              <a:ext uri="{909E8E84-426E-40DD-AFC4-6F175D3DCCD1}">
                <a14:hiddenFill xmlns:a14="http://schemas.microsoft.com/office/drawing/2010/main">
                  <a:solidFill>
                    <a:srgbClr val="FFFFFF"/>
                  </a:solidFill>
                </a14:hiddenFill>
              </a:ext>
            </a:extLst>
          </p:spPr>
        </p:pic>
        <p:sp>
          <p:nvSpPr>
            <p:cNvPr id="43" name="Ellipse 36"/>
            <p:cNvSpPr/>
            <p:nvPr/>
          </p:nvSpPr>
          <p:spPr>
            <a:xfrm>
              <a:off x="6246212" y="33454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1"/>
            <p:cNvSpPr/>
            <p:nvPr/>
          </p:nvSpPr>
          <p:spPr>
            <a:xfrm>
              <a:off x="6398612" y="3497829"/>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Ellipse 42"/>
            <p:cNvSpPr/>
            <p:nvPr/>
          </p:nvSpPr>
          <p:spPr>
            <a:xfrm>
              <a:off x="6925048" y="3354314"/>
              <a:ext cx="143515" cy="14351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6" name="Connecteur droit 43"/>
            <p:cNvCxnSpPr>
              <a:stCxn id="29" idx="3"/>
              <a:endCxn id="43" idx="3"/>
            </p:cNvCxnSpPr>
            <p:nvPr/>
          </p:nvCxnSpPr>
          <p:spPr>
            <a:xfrm flipV="1">
              <a:off x="5393390" y="3467927"/>
              <a:ext cx="873839" cy="518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Connecteur droit 44"/>
            <p:cNvCxnSpPr>
              <a:stCxn id="30" idx="3"/>
              <a:endCxn id="43" idx="4"/>
            </p:cNvCxnSpPr>
            <p:nvPr/>
          </p:nvCxnSpPr>
          <p:spPr>
            <a:xfrm flipV="1">
              <a:off x="5782943" y="3488944"/>
              <a:ext cx="535027" cy="777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Connecteur droit 45"/>
            <p:cNvCxnSpPr>
              <a:stCxn id="31" idx="0"/>
              <a:endCxn id="44" idx="2"/>
            </p:cNvCxnSpPr>
            <p:nvPr/>
          </p:nvCxnSpPr>
          <p:spPr>
            <a:xfrm flipV="1">
              <a:off x="6087654" y="3569587"/>
              <a:ext cx="310958" cy="77533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Connecteur droit 51"/>
            <p:cNvCxnSpPr>
              <a:stCxn id="32" idx="0"/>
              <a:endCxn id="44" idx="4"/>
            </p:cNvCxnSpPr>
            <p:nvPr/>
          </p:nvCxnSpPr>
          <p:spPr>
            <a:xfrm flipH="1" flipV="1">
              <a:off x="6470370" y="3641344"/>
              <a:ext cx="77916" cy="819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Connecteur droit 52"/>
            <p:cNvCxnSpPr>
              <a:stCxn id="33" idx="0"/>
              <a:endCxn id="44" idx="5"/>
            </p:cNvCxnSpPr>
            <p:nvPr/>
          </p:nvCxnSpPr>
          <p:spPr>
            <a:xfrm flipH="1" flipV="1">
              <a:off x="6521110" y="3620327"/>
              <a:ext cx="562497" cy="8403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necteur droit 53"/>
            <p:cNvCxnSpPr>
              <a:stCxn id="34" idx="0"/>
              <a:endCxn id="45" idx="4"/>
            </p:cNvCxnSpPr>
            <p:nvPr/>
          </p:nvCxnSpPr>
          <p:spPr>
            <a:xfrm flipH="1" flipV="1">
              <a:off x="6996806" y="3497829"/>
              <a:ext cx="547433" cy="794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Connecteur droit 54"/>
            <p:cNvCxnSpPr>
              <a:stCxn id="35" idx="0"/>
              <a:endCxn id="45" idx="4"/>
            </p:cNvCxnSpPr>
            <p:nvPr/>
          </p:nvCxnSpPr>
          <p:spPr>
            <a:xfrm flipH="1" flipV="1">
              <a:off x="6996806" y="3497829"/>
              <a:ext cx="945028" cy="428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Connecteur droit 55"/>
            <p:cNvCxnSpPr>
              <a:stCxn id="27" idx="2"/>
              <a:endCxn id="43" idx="6"/>
            </p:cNvCxnSpPr>
            <p:nvPr/>
          </p:nvCxnSpPr>
          <p:spPr>
            <a:xfrm flipH="1">
              <a:off x="6389727" y="2832961"/>
              <a:ext cx="178603" cy="584226"/>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54" name="Connecteur droit 56"/>
            <p:cNvCxnSpPr>
              <a:stCxn id="27" idx="2"/>
              <a:endCxn id="44" idx="0"/>
            </p:cNvCxnSpPr>
            <p:nvPr/>
          </p:nvCxnSpPr>
          <p:spPr>
            <a:xfrm flipH="1">
              <a:off x="6470370" y="2832961"/>
              <a:ext cx="97960" cy="664868"/>
            </a:xfrm>
            <a:prstGeom prst="line">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55" name="Connecteur droit 57"/>
            <p:cNvCxnSpPr>
              <a:stCxn id="27" idx="2"/>
              <a:endCxn id="45" idx="1"/>
            </p:cNvCxnSpPr>
            <p:nvPr/>
          </p:nvCxnSpPr>
          <p:spPr>
            <a:xfrm>
              <a:off x="6568330" y="2832961"/>
              <a:ext cx="377735" cy="542370"/>
            </a:xfrm>
            <a:prstGeom prst="line">
              <a:avLst/>
            </a:prstGeom>
            <a:ln>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56" name="ZoneTexte 58"/>
            <p:cNvSpPr txBox="1"/>
            <p:nvPr/>
          </p:nvSpPr>
          <p:spPr>
            <a:xfrm>
              <a:off x="6080072" y="1471271"/>
              <a:ext cx="924109" cy="400110"/>
            </a:xfrm>
            <a:prstGeom prst="rect">
              <a:avLst/>
            </a:prstGeom>
            <a:noFill/>
          </p:spPr>
          <p:txBody>
            <a:bodyPr wrap="square" rtlCol="0">
              <a:spAutoFit/>
            </a:bodyPr>
            <a:lstStyle/>
            <a:p>
              <a:r>
                <a:rPr lang="fr-FR" sz="2000" dirty="0" smtClean="0"/>
                <a:t>Blob</a:t>
              </a:r>
              <a:endParaRPr lang="fr-FR" sz="2000" dirty="0"/>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Identity</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Part of most apps.</a:t>
            </a:r>
          </a:p>
          <a:p>
            <a:pPr lvl="1"/>
            <a:r>
              <a:rPr lang="en-US" dirty="0" smtClean="0"/>
              <a:t>For example : knowing who a user is lets an app decide how it should interact with him.</a:t>
            </a:r>
          </a:p>
          <a:p>
            <a:pPr lvl="1"/>
            <a:r>
              <a:rPr lang="en-US" dirty="0" smtClean="0"/>
              <a:t>To do this : Microsoft provides Windows Azure Active Directory</a:t>
            </a:r>
          </a:p>
          <a:p>
            <a:pPr lvl="0"/>
            <a:r>
              <a:rPr lang="en-US" dirty="0" smtClean="0"/>
              <a:t>Windows Azure Active Directory</a:t>
            </a:r>
          </a:p>
          <a:p>
            <a:pPr lvl="1"/>
            <a:r>
              <a:rPr lang="en-US" dirty="0" smtClean="0"/>
              <a:t>Stores info about users and organizations they belong to.</a:t>
            </a:r>
          </a:p>
          <a:p>
            <a:pPr lvl="1"/>
            <a:r>
              <a:rPr lang="en-US" dirty="0" smtClean="0"/>
              <a:t>Lets users login and supplies them with tokens they can present to apps to apps to prove their identity</a:t>
            </a:r>
          </a:p>
          <a:p>
            <a:pPr lvl="1">
              <a:buNone/>
            </a:pPr>
            <a:endParaRPr lang="en-US" dirty="0" smtClean="0"/>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Identity</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Active Directory</a:t>
            </a:r>
          </a:p>
          <a:p>
            <a:pPr lvl="1"/>
            <a:r>
              <a:rPr lang="en-US" dirty="0" smtClean="0"/>
              <a:t>Allows sync between local AD and WAAD : Mechanisms and data formats aren’t identical, but similar</a:t>
            </a:r>
          </a:p>
          <a:p>
            <a:pPr lvl="1"/>
            <a:r>
              <a:rPr lang="en-US" dirty="0" smtClean="0"/>
              <a:t>Designed for cloud applications. Not designed to extend your datacenter into the cloud using VMs and Virtual Network : For that user Windows Server Active Directory in a cloud VM. </a:t>
            </a:r>
          </a:p>
          <a:p>
            <a:pPr lvl="1"/>
            <a:r>
              <a:rPr lang="en-US" dirty="0" smtClean="0"/>
              <a:t>Provides a </a:t>
            </a:r>
            <a:r>
              <a:rPr lang="en-US" dirty="0" err="1" smtClean="0"/>
              <a:t>RESTful</a:t>
            </a:r>
            <a:r>
              <a:rPr lang="en-US" dirty="0" smtClean="0"/>
              <a:t> API called Windows Azure Directory Graph : API lets apps running on any platform access directory objects and relationships among them.</a:t>
            </a:r>
          </a:p>
          <a:p>
            <a:pPr lvl="1"/>
            <a:endParaRPr lang="en-US" dirty="0" smtClean="0"/>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Identity</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r>
              <a:rPr lang="en-US" dirty="0" smtClean="0"/>
              <a:t>Windows Azure Active Directory Access control</a:t>
            </a:r>
          </a:p>
          <a:p>
            <a:pPr lvl="1"/>
            <a:r>
              <a:rPr lang="en-US" dirty="0" smtClean="0"/>
              <a:t>Makes it easier for an app to accept identity info from </a:t>
            </a:r>
            <a:r>
              <a:rPr lang="en-US" dirty="0" err="1" smtClean="0"/>
              <a:t>Facebook</a:t>
            </a:r>
            <a:r>
              <a:rPr lang="en-US" dirty="0" smtClean="0"/>
              <a:t>, Google, Windows Live ID and other providers.</a:t>
            </a:r>
          </a:p>
          <a:p>
            <a:pPr lvl="1"/>
            <a:r>
              <a:rPr lang="en-US" dirty="0" smtClean="0"/>
              <a:t>No need to understand how each provider works : translated into a single common format.</a:t>
            </a:r>
          </a:p>
          <a:p>
            <a:pPr lvl="1"/>
            <a:endParaRPr lang="en-US" dirty="0" smtClean="0"/>
          </a:p>
        </p:txBody>
      </p:sp>
      <p:sp>
        <p:nvSpPr>
          <p:cNvPr id="18435" name="Espace réservé du contenu 3"/>
          <p:cNvSpPr>
            <a:spLocks noGrp="1"/>
          </p:cNvSpPr>
          <p:nvPr>
            <p:ph sz="quarter" idx="13"/>
          </p:nvPr>
        </p:nvSpPr>
        <p:spPr/>
        <p:txBody>
          <a:bodyPr/>
          <a:lstStyle/>
          <a:p>
            <a:r>
              <a:rPr lang="en-US" dirty="0" smtClean="0"/>
              <a:t>Caching &amp; Identity</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SDKS &amp; Tools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defRPr/>
            </a:pPr>
            <a:r>
              <a:rPr lang="en-US" dirty="0" smtClean="0">
                <a:latin typeface="Myriad Pro"/>
                <a:ea typeface="MS PGothic" charset="0"/>
                <a:cs typeface="Myriad Pro"/>
              </a:rPr>
              <a:t>Windows Azure Overview</a:t>
            </a:r>
          </a:p>
        </p:txBody>
      </p:sp>
      <p:pic>
        <p:nvPicPr>
          <p:cNvPr id="5" name="Picture 2" descr="http://amigakit.leamancomputing.com/catalog/images/computer-toolkit-26-pie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661" b="24680"/>
          <a:stretch/>
        </p:blipFill>
        <p:spPr bwMode="auto">
          <a:xfrm>
            <a:off x="4788024" y="2209428"/>
            <a:ext cx="3624146" cy="18722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amigakit.leamancomputing.com/catalog/images/computer-toolkit-26-pie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661" b="24680"/>
          <a:stretch/>
        </p:blipFill>
        <p:spPr bwMode="auto">
          <a:xfrm>
            <a:off x="4940424" y="2361828"/>
            <a:ext cx="3624146" cy="187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What</a:t>
            </a:r>
            <a:r>
              <a:rPr lang="fr-FR" dirty="0" smtClean="0">
                <a:ea typeface="ＭＳ Ｐゴシック" pitchFamily="34" charset="-128"/>
              </a:rPr>
              <a:t> </a:t>
            </a:r>
            <a:r>
              <a:rPr lang="fr-FR" dirty="0" err="1" smtClean="0">
                <a:ea typeface="ＭＳ Ｐゴシック" pitchFamily="34" charset="-128"/>
              </a:rPr>
              <a:t>you</a:t>
            </a:r>
            <a:r>
              <a:rPr lang="fr-FR" dirty="0" smtClean="0">
                <a:ea typeface="ＭＳ Ｐゴシック" pitchFamily="34" charset="-128"/>
              </a:rPr>
              <a:t> </a:t>
            </a:r>
            <a:r>
              <a:rPr lang="fr-FR" dirty="0" err="1" smtClean="0">
                <a:ea typeface="ＭＳ Ｐゴシック" pitchFamily="34" charset="-128"/>
              </a:rPr>
              <a:t>need</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defTabSz="914400">
              <a:spcAft>
                <a:spcPct val="30000"/>
              </a:spcAft>
              <a:buSzPct val="75000"/>
              <a:defRPr/>
            </a:pPr>
            <a:r>
              <a:rPr lang="en-US" kern="0" dirty="0" smtClean="0"/>
              <a:t>Visual Studio 2013 Update 4</a:t>
            </a:r>
          </a:p>
          <a:p>
            <a:pPr defTabSz="914400">
              <a:spcAft>
                <a:spcPct val="30000"/>
              </a:spcAft>
              <a:buSzPct val="75000"/>
              <a:defRPr/>
            </a:pPr>
            <a:r>
              <a:rPr lang="en-US" kern="0" dirty="0" smtClean="0"/>
              <a:t>SQL Server Developer Edition</a:t>
            </a:r>
          </a:p>
          <a:p>
            <a:pPr defTabSz="914400">
              <a:spcAft>
                <a:spcPct val="30000"/>
              </a:spcAft>
              <a:buSzPct val="75000"/>
              <a:defRPr/>
            </a:pPr>
            <a:r>
              <a:rPr lang="en-US" kern="0" dirty="0" smtClean="0"/>
              <a:t>SQL Management Studio</a:t>
            </a:r>
          </a:p>
          <a:p>
            <a:pPr defTabSz="914400">
              <a:spcAft>
                <a:spcPct val="30000"/>
              </a:spcAft>
              <a:buSzPct val="75000"/>
              <a:defRPr/>
            </a:pPr>
            <a:r>
              <a:rPr lang="en-US" sz="2000" kern="0" dirty="0" smtClean="0"/>
              <a:t>Download SDK : </a:t>
            </a:r>
            <a:r>
              <a:rPr lang="en-US" sz="2000" kern="0" dirty="0" smtClean="0">
                <a:hlinkClick r:id="rId3"/>
              </a:rPr>
              <a:t>https</a:t>
            </a:r>
            <a:r>
              <a:rPr lang="en-US" sz="2000" kern="0" dirty="0">
                <a:hlinkClick r:id="rId3"/>
              </a:rPr>
              <a:t>://</a:t>
            </a:r>
            <a:r>
              <a:rPr lang="en-US" sz="2000" kern="0" dirty="0" smtClean="0">
                <a:hlinkClick r:id="rId3"/>
              </a:rPr>
              <a:t>azure.microsoft.com/fr-fr/downloads</a:t>
            </a:r>
            <a:endParaRPr lang="en-US" sz="2000" kern="0" dirty="0" smtClean="0"/>
          </a:p>
          <a:p>
            <a:pPr defTabSz="914400">
              <a:spcAft>
                <a:spcPct val="30000"/>
              </a:spcAft>
              <a:buSzPct val="75000"/>
              <a:defRPr/>
            </a:pPr>
            <a:endParaRPr lang="en-US" sz="2000" kern="0" dirty="0" smtClean="0"/>
          </a:p>
        </p:txBody>
      </p:sp>
      <p:sp>
        <p:nvSpPr>
          <p:cNvPr id="18435" name="Espace réservé du contenu 3"/>
          <p:cNvSpPr>
            <a:spLocks noGrp="1"/>
          </p:cNvSpPr>
          <p:nvPr>
            <p:ph sz="quarter" idx="13"/>
          </p:nvPr>
        </p:nvSpPr>
        <p:spPr/>
        <p:txBody>
          <a:bodyPr/>
          <a:lstStyle/>
          <a:p>
            <a:r>
              <a:rPr lang="en-US" dirty="0" smtClean="0"/>
              <a:t>SDKS &amp; Tools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16013" y="0"/>
            <a:ext cx="7956550" cy="808038"/>
          </a:xfrm>
        </p:spPr>
        <p:txBody>
          <a:bodyPr/>
          <a:lstStyle/>
          <a:p>
            <a:r>
              <a:rPr lang="en-US" dirty="0" smtClean="0"/>
              <a:t>Questions?</a:t>
            </a:r>
            <a:endParaRPr lang="en-US" dirty="0"/>
          </a:p>
        </p:txBody>
      </p:sp>
      <p:pic>
        <p:nvPicPr>
          <p:cNvPr id="8" name="Picture 2" descr="D:\Users\Renaud\Desktop\StageFinEtudesSupinfo\Icons-New\v3\Min\Ques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Image 6" descr="interrogation4.png"/>
          <p:cNvPicPr>
            <a:picLocks noChangeAspect="1"/>
          </p:cNvPicPr>
          <p:nvPr/>
        </p:nvPicPr>
        <p:blipFill rotWithShape="1">
          <a:blip r:embed="rId3" cstate="print">
            <a:extLst>
              <a:ext uri="{28A0092B-C50C-407E-A947-70E740481C1C}">
                <a14:useLocalDpi xmlns:a14="http://schemas.microsoft.com/office/drawing/2010/main" val="0"/>
              </a:ext>
            </a:extLst>
          </a:blip>
          <a:srcRect b="4951"/>
          <a:stretch/>
        </p:blipFill>
        <p:spPr>
          <a:xfrm>
            <a:off x="0" y="1273324"/>
            <a:ext cx="5656653" cy="4032448"/>
          </a:xfrm>
          <a:prstGeom prst="rect">
            <a:avLst/>
          </a:prstGeom>
        </p:spPr>
      </p:pic>
    </p:spTree>
    <p:extLst>
      <p:ext uri="{BB962C8B-B14F-4D97-AF65-F5344CB8AC3E}">
        <p14:creationId xmlns:p14="http://schemas.microsoft.com/office/powerpoint/2010/main" val="32332244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The End</a:t>
            </a:r>
            <a:endParaRPr lang="en-US" dirty="0"/>
          </a:p>
        </p:txBody>
      </p:sp>
      <p:sp>
        <p:nvSpPr>
          <p:cNvPr id="4" name="Espace réservé du contenu 3"/>
          <p:cNvSpPr>
            <a:spLocks noGrp="1"/>
          </p:cNvSpPr>
          <p:nvPr>
            <p:ph sz="quarter" idx="13"/>
          </p:nvPr>
        </p:nvSpPr>
        <p:spPr/>
        <p:txBody>
          <a:bodyPr/>
          <a:lstStyle/>
          <a:p>
            <a:r>
              <a:rPr lang="en-US" dirty="0" smtClean="0"/>
              <a:t>Windows Azure Overview</a:t>
            </a:r>
            <a:endParaRPr lang="en-US" dirty="0"/>
          </a:p>
        </p:txBody>
      </p:sp>
      <p:pic>
        <p:nvPicPr>
          <p:cNvPr id="16386" name="Picture 2" descr="D:\Users\Renaud\Desktop\StageFinEtudesSupinfo\Icons-New\v3\Min\Conclu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en-US" sz="2400" dirty="0" smtClean="0"/>
          </a:p>
          <a:p>
            <a:pPr marL="0" indent="0" algn="ctr">
              <a:buNone/>
            </a:pPr>
            <a:endParaRPr lang="en-US" sz="2400" dirty="0" smtClean="0"/>
          </a:p>
          <a:p>
            <a:pPr marL="0" indent="0" algn="ctr">
              <a:buNone/>
            </a:pPr>
            <a:endParaRPr lang="en-US" sz="4000" dirty="0" smtClean="0"/>
          </a:p>
          <a:p>
            <a:pPr marL="0" indent="0" algn="ctr">
              <a:buNone/>
            </a:pPr>
            <a:endParaRPr lang="en-US" sz="6000" i="1" dirty="0" smtClean="0"/>
          </a:p>
          <a:p>
            <a:pPr marL="0" indent="0" algn="ctr">
              <a:buNone/>
            </a:pPr>
            <a:r>
              <a:rPr lang="en-US" sz="6000" i="1" dirty="0" smtClean="0"/>
              <a:t>That’s all folks!</a:t>
            </a:r>
            <a:endParaRPr lang="en-US"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534038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647700"/>
            <a:ext cx="7835900" cy="4419600"/>
          </a:xfrm>
          <a:prstGeom prst="rect">
            <a:avLst/>
          </a:prstGeom>
        </p:spPr>
      </p:pic>
      <p:sp>
        <p:nvSpPr>
          <p:cNvPr id="6" name="Nuage 5"/>
          <p:cNvSpPr/>
          <p:nvPr/>
        </p:nvSpPr>
        <p:spPr>
          <a:xfrm>
            <a:off x="6518350" y="121568"/>
            <a:ext cx="2304951" cy="1512838"/>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smtClean="0">
                <a:solidFill>
                  <a:schemeClr val="accent3">
                    <a:lumMod val="50000"/>
                  </a:schemeClr>
                </a:solidFill>
              </a:rPr>
              <a:t>Coming</a:t>
            </a:r>
            <a:r>
              <a:rPr lang="fr-FR" dirty="0" smtClean="0">
                <a:solidFill>
                  <a:schemeClr val="accent3">
                    <a:lumMod val="50000"/>
                  </a:schemeClr>
                </a:solidFill>
              </a:rPr>
              <a:t> </a:t>
            </a:r>
            <a:r>
              <a:rPr lang="fr-FR" dirty="0" err="1" smtClean="0">
                <a:solidFill>
                  <a:schemeClr val="accent3">
                    <a:lumMod val="50000"/>
                  </a:schemeClr>
                </a:solidFill>
              </a:rPr>
              <a:t>from</a:t>
            </a:r>
            <a:r>
              <a:rPr lang="fr-FR" dirty="0" smtClean="0">
                <a:solidFill>
                  <a:schemeClr val="accent3">
                    <a:lumMod val="50000"/>
                  </a:schemeClr>
                </a:solidFill>
              </a:rPr>
              <a:t> 5MGT</a:t>
            </a:r>
            <a:endParaRPr lang="fr-FR" dirty="0">
              <a:solidFill>
                <a:schemeClr val="accent3">
                  <a:lumMod val="50000"/>
                </a:schemeClr>
              </a:solidFill>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400" y="1945556"/>
            <a:ext cx="4174018" cy="2337176"/>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4873724"/>
            <a:ext cx="4887457" cy="3072952"/>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8196" y="5304106"/>
            <a:ext cx="3902041" cy="1720111"/>
          </a:xfrm>
          <a:prstGeom prst="rect">
            <a:avLst/>
          </a:prstGeom>
        </p:spPr>
      </p:pic>
    </p:spTree>
    <p:extLst>
      <p:ext uri="{BB962C8B-B14F-4D97-AF65-F5344CB8AC3E}">
        <p14:creationId xmlns:p14="http://schemas.microsoft.com/office/powerpoint/2010/main" val="511626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Cloud ?</a:t>
            </a:r>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Image 2"/>
          <p:cNvPicPr>
            <a:picLocks noChangeAspect="1"/>
          </p:cNvPicPr>
          <p:nvPr/>
        </p:nvPicPr>
        <p:blipFill>
          <a:blip r:embed="rId4"/>
          <a:stretch>
            <a:fillRect/>
          </a:stretch>
        </p:blipFill>
        <p:spPr>
          <a:xfrm>
            <a:off x="539551" y="1376504"/>
            <a:ext cx="3846573" cy="3065171"/>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1376504"/>
            <a:ext cx="4090395" cy="2880320"/>
          </a:xfrm>
          <a:prstGeom prst="rect">
            <a:avLst/>
          </a:prstGeom>
        </p:spPr>
      </p:pic>
    </p:spTree>
    <p:extLst>
      <p:ext uri="{BB962C8B-B14F-4D97-AF65-F5344CB8AC3E}">
        <p14:creationId xmlns:p14="http://schemas.microsoft.com/office/powerpoint/2010/main" val="52196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 is Windows Azure ?</a:t>
            </a:r>
          </a:p>
        </p:txBody>
      </p:sp>
      <p:sp>
        <p:nvSpPr>
          <p:cNvPr id="18434" name="Espace réservé du contenu 2"/>
          <p:cNvSpPr>
            <a:spLocks noGrp="1"/>
          </p:cNvSpPr>
          <p:nvPr>
            <p:ph idx="1"/>
          </p:nvPr>
        </p:nvSpPr>
        <p:spPr>
          <a:xfrm>
            <a:off x="467544" y="1128713"/>
            <a:ext cx="8352928" cy="4230687"/>
          </a:xfrm>
        </p:spPr>
        <p:txBody>
          <a:bodyPr/>
          <a:lstStyle/>
          <a:p>
            <a:r>
              <a:rPr lang="en-US" dirty="0" smtClean="0"/>
              <a:t>Mi</a:t>
            </a:r>
            <a:r>
              <a:rPr lang="en-US" kern="0" dirty="0" smtClean="0"/>
              <a:t>crosoft’s application platform in the cloud</a:t>
            </a:r>
          </a:p>
          <a:p>
            <a:r>
              <a:rPr lang="en-US" kern="0" dirty="0" smtClean="0"/>
              <a:t>Lots of different uses</a:t>
            </a:r>
          </a:p>
          <a:p>
            <a:pPr lvl="1"/>
            <a:r>
              <a:rPr lang="en-US" kern="0" dirty="0" smtClean="0"/>
              <a:t>Build and run a website that runs &amp; stores data in the cloud</a:t>
            </a:r>
          </a:p>
          <a:p>
            <a:pPr lvl="1"/>
            <a:r>
              <a:rPr lang="en-US" kern="0" dirty="0" smtClean="0"/>
              <a:t>Just to store data</a:t>
            </a:r>
          </a:p>
          <a:p>
            <a:pPr lvl="1"/>
            <a:r>
              <a:rPr lang="en-US" kern="0" dirty="0" smtClean="0"/>
              <a:t>Virtual Machines</a:t>
            </a:r>
          </a:p>
          <a:p>
            <a:pPr lvl="2"/>
            <a:r>
              <a:rPr lang="en-US" kern="0" dirty="0" smtClean="0"/>
              <a:t>For development and test or </a:t>
            </a:r>
            <a:r>
              <a:rPr lang="en-US" kern="0" dirty="0" err="1" smtClean="0"/>
              <a:t>Sharepoint</a:t>
            </a:r>
            <a:r>
              <a:rPr lang="en-US" kern="0" dirty="0" smtClean="0"/>
              <a:t> or any other machines</a:t>
            </a:r>
            <a:endParaRPr lang="en-US" dirty="0" smtClean="0"/>
          </a:p>
          <a:p>
            <a:pPr lvl="1"/>
            <a:endParaRPr lang="en-US" dirty="0" smtClean="0"/>
          </a:p>
        </p:txBody>
      </p:sp>
      <p:sp>
        <p:nvSpPr>
          <p:cNvPr id="18435" name="Espace réservé du contenu 3"/>
          <p:cNvSpPr>
            <a:spLocks noGrp="1"/>
          </p:cNvSpPr>
          <p:nvPr>
            <p:ph sz="quarter" idx="13"/>
          </p:nvPr>
        </p:nvSpPr>
        <p:spPr/>
        <p:txBody>
          <a:bodyPr/>
          <a:lstStyle/>
          <a:p>
            <a:r>
              <a:rPr lang="en-US" dirty="0" smtClean="0"/>
              <a:t>Introduction &amp; Windows Azure Components</a:t>
            </a:r>
            <a:endParaRPr lang="en-US" dirty="0" smtClean="0">
              <a:ea typeface="ＭＳ Ｐゴシック" pitchFamily="34" charset="-128"/>
            </a:endParaRP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f0166c43c5e533d753ad1136be89c6b2">
  <xsd:schema xmlns:xsd="http://www.w3.org/2001/XMLSchema" xmlns:xs="http://www.w3.org/2001/XMLSchema" xmlns:p="http://schemas.microsoft.com/office/2006/metadata/properties" xmlns:ns2="cac1e2cd-caea-4862-842c-e8cbcf68099c" targetNamespace="http://schemas.microsoft.com/office/2006/metadata/properties" ma:root="true" ma:fieldsID="27f0ea2683614741cecd4cfc4b2d73fe"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D9091B-1805-4AE2-95A6-16EDAFCE7AE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94532E-F3CE-46C6-B979-BA3067E6BF73}">
  <ds:schemaRefs>
    <ds:schemaRef ds:uri="http://schemas.microsoft.com/sharepoint/v3/contenttype/forms"/>
  </ds:schemaRefs>
</ds:datastoreItem>
</file>

<file path=customXml/itemProps3.xml><?xml version="1.0" encoding="utf-8"?>
<ds:datastoreItem xmlns:ds="http://schemas.openxmlformats.org/officeDocument/2006/customXml" ds:itemID="{FAD87B05-41CA-41FF-9677-326411FAA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c1e2cd-caea-4862-842c-e8cbcf6809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SUPINFOTheme.thmx</Template>
  <TotalTime>0</TotalTime>
  <Words>3274</Words>
  <Application>Microsoft Macintosh PowerPoint</Application>
  <PresentationFormat>Présentation à l'écran (16:10)</PresentationFormat>
  <Paragraphs>637</Paragraphs>
  <Slides>68</Slides>
  <Notes>49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vt:i4>
      </vt:variant>
    </vt:vector>
  </HeadingPairs>
  <TitlesOfParts>
    <vt:vector size="77" baseType="lpstr">
      <vt:lpstr>Calibri</vt:lpstr>
      <vt:lpstr>Courier New</vt:lpstr>
      <vt:lpstr>MS PGothic</vt:lpstr>
      <vt:lpstr>ＭＳ Ｐゴシック</vt:lpstr>
      <vt:lpstr>Myriad Pro</vt:lpstr>
      <vt:lpstr>Segoe</vt:lpstr>
      <vt:lpstr>Verdana</vt:lpstr>
      <vt:lpstr>Arial</vt:lpstr>
      <vt:lpstr>SUPINFOTheme</vt:lpstr>
      <vt:lpstr>Présentation PowerPoint</vt:lpstr>
      <vt:lpstr>Objectives</vt:lpstr>
      <vt:lpstr>Course plan</vt:lpstr>
      <vt:lpstr>Introduction &amp; windows azure components</vt:lpstr>
      <vt:lpstr>What is Cloud ?</vt:lpstr>
      <vt:lpstr>What is Cloud ?</vt:lpstr>
      <vt:lpstr>Présentation PowerPoint</vt:lpstr>
      <vt:lpstr>What is Cloud ?</vt:lpstr>
      <vt:lpstr>What is Windows Azure ?</vt:lpstr>
      <vt:lpstr>What is Windows Azure ?</vt:lpstr>
      <vt:lpstr>What is Windows Azure ?</vt:lpstr>
      <vt:lpstr>What is Windows Azure ?</vt:lpstr>
      <vt:lpstr>Missing information</vt:lpstr>
      <vt:lpstr>Questions?</vt:lpstr>
      <vt:lpstr>Execution model</vt:lpstr>
      <vt:lpstr>The most basic cloud job</vt:lpstr>
      <vt:lpstr>Virtual Machines</vt:lpstr>
      <vt:lpstr>Virtual Machines</vt:lpstr>
      <vt:lpstr>Virtual Machines in the nutshell</vt:lpstr>
      <vt:lpstr>Web Sites</vt:lpstr>
      <vt:lpstr>Web Sites</vt:lpstr>
      <vt:lpstr>Web Sites</vt:lpstr>
      <vt:lpstr>Cloud Services</vt:lpstr>
      <vt:lpstr>Cloud Services</vt:lpstr>
      <vt:lpstr>Cloud Services</vt:lpstr>
      <vt:lpstr>Cloud Services in a nutshell</vt:lpstr>
      <vt:lpstr>Questions?</vt:lpstr>
      <vt:lpstr>Data Management</vt:lpstr>
      <vt:lpstr>You always need to store data</vt:lpstr>
      <vt:lpstr>Four solutions</vt:lpstr>
      <vt:lpstr>SQL Database</vt:lpstr>
      <vt:lpstr>SQL Database</vt:lpstr>
      <vt:lpstr>Tables</vt:lpstr>
      <vt:lpstr>Blobs</vt:lpstr>
      <vt:lpstr>Questions?</vt:lpstr>
      <vt:lpstr>Networking</vt:lpstr>
      <vt:lpstr>Présentation PowerPoint</vt:lpstr>
      <vt:lpstr>Virtual Networks</vt:lpstr>
      <vt:lpstr>Connect</vt:lpstr>
      <vt:lpstr>Traffic Manager</vt:lpstr>
      <vt:lpstr>Questions?</vt:lpstr>
      <vt:lpstr>Business Analytics</vt:lpstr>
      <vt:lpstr>SQL Reporting</vt:lpstr>
      <vt:lpstr>Hadoop</vt:lpstr>
      <vt:lpstr>Hadoop</vt:lpstr>
      <vt:lpstr>Questions?</vt:lpstr>
      <vt:lpstr>Messaging</vt:lpstr>
      <vt:lpstr>Introduction</vt:lpstr>
      <vt:lpstr>Two ways to perform messaging</vt:lpstr>
      <vt:lpstr>Queues</vt:lpstr>
      <vt:lpstr>Queues</vt:lpstr>
      <vt:lpstr>Service Bus</vt:lpstr>
      <vt:lpstr>Service Bus</vt:lpstr>
      <vt:lpstr>Service Bus</vt:lpstr>
      <vt:lpstr>Questions?</vt:lpstr>
      <vt:lpstr>Caching &amp; Identity</vt:lpstr>
      <vt:lpstr>Two solutions for Caching</vt:lpstr>
      <vt:lpstr>Caching</vt:lpstr>
      <vt:lpstr>Content Delivery Network</vt:lpstr>
      <vt:lpstr>Content Delivery Network</vt:lpstr>
      <vt:lpstr>Identity</vt:lpstr>
      <vt:lpstr>Identity</vt:lpstr>
      <vt:lpstr>Identity</vt:lpstr>
      <vt:lpstr>Questions?</vt:lpstr>
      <vt:lpstr>SDKS &amp; Tools</vt:lpstr>
      <vt:lpstr>What you need</vt:lpstr>
      <vt:lpstr>Questions?</vt:lpstr>
      <vt:lpstr>The End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2016-01-19T07:11:05Z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